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8" r:id="rId3"/>
    <p:sldId id="262" r:id="rId4"/>
    <p:sldId id="284" r:id="rId5"/>
    <p:sldId id="285" r:id="rId6"/>
    <p:sldId id="287" r:id="rId7"/>
    <p:sldId id="282" r:id="rId8"/>
    <p:sldId id="283" r:id="rId9"/>
    <p:sldId id="279" r:id="rId10"/>
    <p:sldId id="288" r:id="rId11"/>
    <p:sldId id="280" r:id="rId12"/>
    <p:sldId id="289" r:id="rId13"/>
    <p:sldId id="281" r:id="rId14"/>
    <p:sldId id="286" r:id="rId15"/>
    <p:sldId id="290" r:id="rId16"/>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19" autoAdjust="0"/>
    <p:restoredTop sz="94660"/>
  </p:normalViewPr>
  <p:slideViewPr>
    <p:cSldViewPr>
      <p:cViewPr>
        <p:scale>
          <a:sx n="100" d="100"/>
          <a:sy n="100" d="100"/>
        </p:scale>
        <p:origin x="-756" y="3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E600C5D7-9273-4E88-887C-0B081FB130D5}" type="datetimeFigureOut">
              <a:rPr lang="en-US"/>
              <a:pPr>
                <a:defRPr/>
              </a:pPr>
              <a:t>5/3/2014</a:t>
            </a:fld>
            <a:endParaRPr lang="en-US"/>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pPr>
              <a:defRPr/>
            </a:pPr>
            <a:fld id="{05A6B312-9694-4C78-B00F-434441D17E73}" type="slidenum">
              <a:rPr lang="en-US"/>
              <a:pPr>
                <a:defRPr/>
              </a:pPr>
              <a:t>‹N°›</a:t>
            </a:fld>
            <a:endParaRPr lang="en-US"/>
          </a:p>
        </p:txBody>
      </p:sp>
    </p:spTree>
    <p:extLst>
      <p:ext uri="{BB962C8B-B14F-4D97-AF65-F5344CB8AC3E}">
        <p14:creationId xmlns:p14="http://schemas.microsoft.com/office/powerpoint/2010/main" xmlns="" val="1955906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50DCC86A-C575-450A-97A2-522350F42AB6}" type="datetimeFigureOut">
              <a:rPr lang="fr-FR" smtClean="0"/>
              <a:pPr/>
              <a:t>03/05/2014</a:t>
            </a:fld>
            <a:endParaRPr lang="fr-FR"/>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vl1pPr>
          </a:lstStyle>
          <a:p>
            <a:fld id="{26465194-D590-4EDD-9F6A-F12111890F11}" type="slidenum">
              <a:rPr lang="fr-FR" smtClean="0"/>
              <a:pPr/>
              <a:t>‹N°›</a:t>
            </a:fld>
            <a:endParaRPr lang="fr-FR"/>
          </a:p>
        </p:txBody>
      </p:sp>
    </p:spTree>
    <p:extLst>
      <p:ext uri="{BB962C8B-B14F-4D97-AF65-F5344CB8AC3E}">
        <p14:creationId xmlns:p14="http://schemas.microsoft.com/office/powerpoint/2010/main" xmlns="" val="1919828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C:\Users\T282RTK\Desktop\Cover Pages\Pumzile\Powerpoint Template.jpg"/>
          <p:cNvPicPr>
            <a:picLocks noChangeAspect="1" noChangeArrowheads="1"/>
          </p:cNvPicPr>
          <p:nvPr userDrawn="1"/>
        </p:nvPicPr>
        <p:blipFill>
          <a:blip r:embed="rId2" cstate="print"/>
          <a:srcRect/>
          <a:stretch>
            <a:fillRect/>
          </a:stretch>
        </p:blipFill>
        <p:spPr bwMode="auto">
          <a:xfrm>
            <a:off x="0" y="666750"/>
            <a:ext cx="9142413" cy="6207125"/>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EE7F3B0-DE02-4E17-A450-07DBF37644DF}"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6" name="Slide Number Placeholder 5"/>
          <p:cNvSpPr>
            <a:spLocks noGrp="1"/>
          </p:cNvSpPr>
          <p:nvPr>
            <p:ph type="sldNum" sz="quarter" idx="12"/>
          </p:nvPr>
        </p:nvSpPr>
        <p:spPr/>
        <p:txBody>
          <a:bodyPr/>
          <a:lstStyle>
            <a:lvl1pPr>
              <a:defRPr/>
            </a:lvl1pPr>
          </a:lstStyle>
          <a:p>
            <a:pPr>
              <a:defRPr/>
            </a:pPr>
            <a:fld id="{BEE5B805-00AD-4A9E-8DA8-0200AFF8ED9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6" name="Slide Number Placeholder 5"/>
          <p:cNvSpPr>
            <a:spLocks noGrp="1"/>
          </p:cNvSpPr>
          <p:nvPr>
            <p:ph type="sldNum" sz="quarter" idx="12"/>
          </p:nvPr>
        </p:nvSpPr>
        <p:spPr/>
        <p:txBody>
          <a:bodyPr/>
          <a:lstStyle>
            <a:lvl1pPr>
              <a:defRPr/>
            </a:lvl1pPr>
          </a:lstStyle>
          <a:p>
            <a:pPr>
              <a:defRPr/>
            </a:pPr>
            <a:fld id="{2A474E5C-4EC9-465F-9512-9666F15ED016}"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6" name="Slide Number Placeholder 5"/>
          <p:cNvSpPr>
            <a:spLocks noGrp="1"/>
          </p:cNvSpPr>
          <p:nvPr>
            <p:ph type="sldNum" sz="quarter" idx="12"/>
          </p:nvPr>
        </p:nvSpPr>
        <p:spPr/>
        <p:txBody>
          <a:bodyPr/>
          <a:lstStyle>
            <a:lvl1pPr>
              <a:defRPr/>
            </a:lvl1pPr>
          </a:lstStyle>
          <a:p>
            <a:pPr>
              <a:defRPr/>
            </a:pPr>
            <a:fld id="{BC282DBF-1347-44E9-B6AD-835DD3467F65}"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6" name="Slide Number Placeholder 5"/>
          <p:cNvSpPr>
            <a:spLocks noGrp="1"/>
          </p:cNvSpPr>
          <p:nvPr>
            <p:ph type="sldNum" sz="quarter" idx="12"/>
          </p:nvPr>
        </p:nvSpPr>
        <p:spPr/>
        <p:txBody>
          <a:bodyPr/>
          <a:lstStyle>
            <a:lvl1pPr>
              <a:defRPr/>
            </a:lvl1pPr>
          </a:lstStyle>
          <a:p>
            <a:pPr>
              <a:defRPr/>
            </a:pPr>
            <a:fld id="{2D9D6787-03EB-4B4F-8613-7971C2C0C2BB}"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7" name="Slide Number Placeholder 5"/>
          <p:cNvSpPr>
            <a:spLocks noGrp="1"/>
          </p:cNvSpPr>
          <p:nvPr>
            <p:ph type="sldNum" sz="quarter" idx="12"/>
          </p:nvPr>
        </p:nvSpPr>
        <p:spPr/>
        <p:txBody>
          <a:bodyPr/>
          <a:lstStyle>
            <a:lvl1pPr>
              <a:defRPr/>
            </a:lvl1pPr>
          </a:lstStyle>
          <a:p>
            <a:pPr>
              <a:defRPr/>
            </a:pPr>
            <a:fld id="{B2ED180A-3B09-4B87-B125-16BAE72C0FC2}"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9" name="Slide Number Placeholder 5"/>
          <p:cNvSpPr>
            <a:spLocks noGrp="1"/>
          </p:cNvSpPr>
          <p:nvPr>
            <p:ph type="sldNum" sz="quarter" idx="12"/>
          </p:nvPr>
        </p:nvSpPr>
        <p:spPr/>
        <p:txBody>
          <a:bodyPr/>
          <a:lstStyle>
            <a:lvl1pPr>
              <a:defRPr/>
            </a:lvl1pPr>
          </a:lstStyle>
          <a:p>
            <a:pPr>
              <a:defRPr/>
            </a:pPr>
            <a:fld id="{26A77E85-C7F2-4222-9B08-675868B61546}"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5" name="Slide Number Placeholder 5"/>
          <p:cNvSpPr>
            <a:spLocks noGrp="1"/>
          </p:cNvSpPr>
          <p:nvPr>
            <p:ph type="sldNum" sz="quarter" idx="12"/>
          </p:nvPr>
        </p:nvSpPr>
        <p:spPr/>
        <p:txBody>
          <a:bodyPr/>
          <a:lstStyle>
            <a:lvl1pPr>
              <a:defRPr/>
            </a:lvl1pPr>
          </a:lstStyle>
          <a:p>
            <a:pPr>
              <a:defRPr/>
            </a:pPr>
            <a:fld id="{75492DA8-68BF-42F3-A171-A59F711C3D8C}"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4" name="Slide Number Placeholder 5"/>
          <p:cNvSpPr>
            <a:spLocks noGrp="1"/>
          </p:cNvSpPr>
          <p:nvPr>
            <p:ph type="sldNum" sz="quarter" idx="12"/>
          </p:nvPr>
        </p:nvSpPr>
        <p:spPr/>
        <p:txBody>
          <a:bodyPr/>
          <a:lstStyle>
            <a:lvl1pPr>
              <a:defRPr/>
            </a:lvl1pPr>
          </a:lstStyle>
          <a:p>
            <a:pPr>
              <a:defRPr/>
            </a:pPr>
            <a:fld id="{0D17AB4C-BD43-46E9-86C8-825282F12AF6}"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7" name="Slide Number Placeholder 5"/>
          <p:cNvSpPr>
            <a:spLocks noGrp="1"/>
          </p:cNvSpPr>
          <p:nvPr>
            <p:ph type="sldNum" sz="quarter" idx="12"/>
          </p:nvPr>
        </p:nvSpPr>
        <p:spPr/>
        <p:txBody>
          <a:bodyPr/>
          <a:lstStyle>
            <a:lvl1pPr>
              <a:defRPr/>
            </a:lvl1pPr>
          </a:lstStyle>
          <a:p>
            <a:pPr>
              <a:defRPr/>
            </a:pPr>
            <a:fld id="{BA85888A-A0F4-4B6C-B8A2-D99342A92140}"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de-DE" smtClean="0"/>
              <a:t>22 April 2014 - Windhoek, Namibia</a:t>
            </a:r>
            <a:endParaRPr lang="en-US"/>
          </a:p>
        </p:txBody>
      </p:sp>
      <p:sp>
        <p:nvSpPr>
          <p:cNvPr id="7" name="Slide Number Placeholder 5"/>
          <p:cNvSpPr>
            <a:spLocks noGrp="1"/>
          </p:cNvSpPr>
          <p:nvPr>
            <p:ph type="sldNum" sz="quarter" idx="12"/>
          </p:nvPr>
        </p:nvSpPr>
        <p:spPr/>
        <p:txBody>
          <a:bodyPr/>
          <a:lstStyle>
            <a:lvl1pPr>
              <a:defRPr/>
            </a:lvl1pPr>
          </a:lstStyle>
          <a:p>
            <a:pPr>
              <a:defRPr/>
            </a:pPr>
            <a:fld id="{FB79E1F1-BB7E-4F2F-8B08-A4AC6178DF4D}"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3" descr="C:\Users\T282RTK\Desktop\Cover Pages\Pumzile\Powerpoint Template.jpg"/>
          <p:cNvPicPr>
            <a:picLocks noChangeAspect="1" noChangeArrowheads="1"/>
          </p:cNvPicPr>
          <p:nvPr/>
        </p:nvPicPr>
        <p:blipFill>
          <a:blip r:embed="rId13" cstate="print"/>
          <a:srcRect/>
          <a:stretch>
            <a:fillRect/>
          </a:stretch>
        </p:blipFill>
        <p:spPr bwMode="auto">
          <a:xfrm>
            <a:off x="0" y="666750"/>
            <a:ext cx="9142413" cy="6207125"/>
          </a:xfrm>
          <a:prstGeom prst="rect">
            <a:avLst/>
          </a:prstGeom>
          <a:noFill/>
          <a:ln w="9525">
            <a:noFill/>
            <a:miter lim="800000"/>
            <a:headEnd/>
            <a:tailEnd/>
          </a:ln>
        </p:spPr>
      </p:pic>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95B563C-610D-4466-A896-22836AC986C9}"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1"/>
            <a:ext cx="7696200" cy="1828800"/>
          </a:xfrm>
        </p:spPr>
        <p:txBody>
          <a:bodyPr/>
          <a:lstStyle/>
          <a:p>
            <a:r>
              <a:rPr lang="en-US" b="1" dirty="0" smtClean="0">
                <a:solidFill>
                  <a:srgbClr val="00B050"/>
                </a:solidFill>
              </a:rPr>
              <a:t>PRE EVENT ON YOUTH &amp; WOMEN EMPLOYMENT</a:t>
            </a:r>
            <a:r>
              <a:rPr lang="en-US" b="1" dirty="0">
                <a:solidFill>
                  <a:srgbClr val="00B050"/>
                </a:solidFill>
              </a:rPr>
              <a:t/>
            </a:r>
            <a:br>
              <a:rPr lang="en-US" b="1" dirty="0">
                <a:solidFill>
                  <a:srgbClr val="00B050"/>
                </a:solidFill>
              </a:rPr>
            </a:br>
            <a:endParaRPr lang="en-US" dirty="0">
              <a:solidFill>
                <a:srgbClr val="00B050"/>
              </a:solidFill>
            </a:endParaRPr>
          </a:p>
        </p:txBody>
      </p:sp>
      <p:sp>
        <p:nvSpPr>
          <p:cNvPr id="3" name="Subtitle 2"/>
          <p:cNvSpPr>
            <a:spLocks noGrp="1"/>
          </p:cNvSpPr>
          <p:nvPr>
            <p:ph type="subTitle" idx="1"/>
          </p:nvPr>
        </p:nvSpPr>
        <p:spPr>
          <a:xfrm>
            <a:off x="1371600" y="3429000"/>
            <a:ext cx="6400800" cy="1676400"/>
          </a:xfrm>
        </p:spPr>
        <p:txBody>
          <a:bodyPr/>
          <a:lstStyle/>
          <a:p>
            <a:r>
              <a:rPr lang="en-US" b="1" dirty="0" smtClean="0"/>
              <a:t>22 April 2014</a:t>
            </a:r>
          </a:p>
          <a:p>
            <a:r>
              <a:rPr lang="en-US" b="1" dirty="0" smtClean="0"/>
              <a:t>Windhoek, Namibia</a:t>
            </a:r>
          </a:p>
          <a:p>
            <a:endParaRPr lang="en-US" dirty="0"/>
          </a:p>
        </p:txBody>
      </p:sp>
      <p:sp>
        <p:nvSpPr>
          <p:cNvPr id="4" name="Footer Placeholder 3"/>
          <p:cNvSpPr>
            <a:spLocks noGrp="1"/>
          </p:cNvSpPr>
          <p:nvPr>
            <p:ph type="ftr" sz="quarter" idx="11"/>
          </p:nvPr>
        </p:nvSpPr>
        <p:spPr>
          <a:xfrm>
            <a:off x="457200" y="6356350"/>
            <a:ext cx="22098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0EE7F3B0-DE02-4E17-A450-07DBF37644DF}"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00B050"/>
                </a:solidFill>
              </a:rPr>
              <a:t>How can youth &amp; women actively and inclusively participate at all levels?</a:t>
            </a:r>
            <a:endParaRPr lang="fr-FR" sz="3600" dirty="0"/>
          </a:p>
        </p:txBody>
      </p:sp>
      <p:sp>
        <p:nvSpPr>
          <p:cNvPr id="3" name="Content Placeholder 2"/>
          <p:cNvSpPr>
            <a:spLocks noGrp="1"/>
          </p:cNvSpPr>
          <p:nvPr>
            <p:ph idx="1"/>
          </p:nvPr>
        </p:nvSpPr>
        <p:spPr/>
        <p:txBody>
          <a:bodyPr/>
          <a:lstStyle/>
          <a:p>
            <a:pPr>
              <a:buFont typeface="Wingdings" pitchFamily="2" charset="2"/>
              <a:buChar char="q"/>
            </a:pPr>
            <a:r>
              <a:rPr lang="en-US" sz="2400" b="1" dirty="0" smtClean="0"/>
              <a:t>The statistics </a:t>
            </a:r>
            <a:r>
              <a:rPr lang="en-US" sz="2400" dirty="0" smtClean="0"/>
              <a:t>(high awareness of proportion of youth and women in Africa) </a:t>
            </a:r>
            <a:r>
              <a:rPr lang="en-US" sz="2400" b="1" dirty="0" smtClean="0"/>
              <a:t>are not big issues because globally known</a:t>
            </a:r>
            <a:endParaRPr lang="en-US" sz="2400" dirty="0" smtClean="0"/>
          </a:p>
          <a:p>
            <a:pPr>
              <a:buFont typeface="Wingdings" pitchFamily="2" charset="2"/>
              <a:buChar char="q"/>
            </a:pPr>
            <a:r>
              <a:rPr lang="en-US" sz="2400" dirty="0" smtClean="0"/>
              <a:t>Youth are the </a:t>
            </a:r>
            <a:r>
              <a:rPr lang="en-US" sz="2400" b="1" dirty="0" smtClean="0"/>
              <a:t>solutions</a:t>
            </a:r>
            <a:r>
              <a:rPr lang="en-US" sz="2400" dirty="0" smtClean="0"/>
              <a:t> – Women are </a:t>
            </a:r>
            <a:r>
              <a:rPr lang="en-US" sz="2400" b="1" dirty="0" smtClean="0"/>
              <a:t>opportunities</a:t>
            </a:r>
            <a:r>
              <a:rPr lang="en-US" sz="2400" dirty="0" smtClean="0"/>
              <a:t> </a:t>
            </a:r>
          </a:p>
          <a:p>
            <a:pPr>
              <a:buFont typeface="Wingdings" pitchFamily="2" charset="2"/>
              <a:buChar char="q"/>
            </a:pPr>
            <a:r>
              <a:rPr lang="en-US" sz="2400" dirty="0" smtClean="0"/>
              <a:t>Reaching the </a:t>
            </a:r>
            <a:r>
              <a:rPr lang="en-US" sz="2400" dirty="0"/>
              <a:t>D</a:t>
            </a:r>
            <a:r>
              <a:rPr lang="en-US" sz="2400" dirty="0" smtClean="0"/>
              <a:t>emographic Dividend </a:t>
            </a:r>
            <a:r>
              <a:rPr lang="en-US" sz="2400" b="1" dirty="0" smtClean="0"/>
              <a:t>is not negotiable </a:t>
            </a:r>
          </a:p>
          <a:p>
            <a:pPr>
              <a:buFont typeface="Wingdings" pitchFamily="2" charset="2"/>
              <a:buChar char="q"/>
            </a:pPr>
            <a:r>
              <a:rPr lang="en-US" sz="2400" dirty="0" smtClean="0"/>
              <a:t>Few recommendations on </a:t>
            </a:r>
            <a:r>
              <a:rPr lang="en-US" sz="2400" b="1" dirty="0" smtClean="0"/>
              <a:t>effective strategies </a:t>
            </a:r>
            <a:r>
              <a:rPr lang="en-US" sz="2400" dirty="0" smtClean="0"/>
              <a:t>(</a:t>
            </a:r>
            <a:r>
              <a:rPr lang="en-US" sz="2400" i="1" dirty="0" smtClean="0"/>
              <a:t>the how</a:t>
            </a:r>
            <a:r>
              <a:rPr lang="en-US" sz="2400" dirty="0" smtClean="0"/>
              <a:t>) </a:t>
            </a:r>
          </a:p>
          <a:p>
            <a:pPr lvl="1">
              <a:buFontTx/>
              <a:buChar char="-"/>
            </a:pPr>
            <a:r>
              <a:rPr lang="en-US" sz="2000" dirty="0" smtClean="0"/>
              <a:t>Youth &amp; Women active and meaningful participation in processes</a:t>
            </a:r>
            <a:endParaRPr lang="en-US" sz="2000" dirty="0"/>
          </a:p>
          <a:p>
            <a:pPr lvl="1">
              <a:buFontTx/>
              <a:buChar char="-"/>
            </a:pPr>
            <a:r>
              <a:rPr lang="en-US" sz="2000" dirty="0"/>
              <a:t>Youth </a:t>
            </a:r>
            <a:r>
              <a:rPr lang="en-US" sz="2000" dirty="0" smtClean="0"/>
              <a:t>&amp; Women mainstreamed </a:t>
            </a:r>
            <a:r>
              <a:rPr lang="en-US" sz="2000" dirty="0"/>
              <a:t>in all policies</a:t>
            </a:r>
            <a:r>
              <a:rPr lang="en-US" sz="2000" dirty="0" smtClean="0"/>
              <a:t>, programmes, etc. </a:t>
            </a:r>
            <a:endParaRPr lang="en-US" sz="2000" dirty="0"/>
          </a:p>
          <a:p>
            <a:pPr lvl="1">
              <a:buFontTx/>
              <a:buChar char="-"/>
            </a:pPr>
            <a:r>
              <a:rPr lang="en-US" sz="2000" dirty="0" smtClean="0"/>
              <a:t>Rights-based approaches </a:t>
            </a:r>
            <a:r>
              <a:rPr lang="en-US" sz="2000" dirty="0"/>
              <a:t>to youth </a:t>
            </a:r>
            <a:r>
              <a:rPr lang="en-US" sz="2000" dirty="0" smtClean="0"/>
              <a:t>and women development, </a:t>
            </a:r>
            <a:endParaRPr lang="en-US" sz="2000" dirty="0"/>
          </a:p>
          <a:p>
            <a:pPr lvl="1">
              <a:buFontTx/>
              <a:buChar char="-"/>
            </a:pPr>
            <a:r>
              <a:rPr lang="en-US" sz="2000" dirty="0" smtClean="0"/>
              <a:t>Capacity building, Knowledge &amp; skills development in targeted areas, </a:t>
            </a:r>
            <a:endParaRPr lang="en-US" sz="2000" dirty="0"/>
          </a:p>
          <a:p>
            <a:pPr lvl="1">
              <a:buFontTx/>
              <a:buChar char="-"/>
            </a:pPr>
            <a:r>
              <a:rPr lang="en-US" sz="2000" dirty="0" smtClean="0"/>
              <a:t>Entrepreneurship promotion, </a:t>
            </a:r>
            <a:r>
              <a:rPr lang="en-US" sz="2000" dirty="0"/>
              <a:t>Job creation </a:t>
            </a:r>
            <a:r>
              <a:rPr lang="en-US" sz="2000" dirty="0" smtClean="0"/>
              <a:t>strategies</a:t>
            </a:r>
            <a:r>
              <a:rPr lang="en-US" sz="2000" dirty="0"/>
              <a:t> and mentorship</a:t>
            </a:r>
          </a:p>
          <a:p>
            <a:pPr lvl="1">
              <a:buFontTx/>
              <a:buChar char="-"/>
            </a:pPr>
            <a:r>
              <a:rPr lang="en-ZW" sz="2000" dirty="0" smtClean="0"/>
              <a:t>Actively promotion of PPP &amp; role in sustaining </a:t>
            </a:r>
            <a:r>
              <a:rPr lang="en-ZW" sz="2000" dirty="0"/>
              <a:t>employment </a:t>
            </a:r>
            <a:r>
              <a:rPr lang="en-ZW" sz="2000" dirty="0" smtClean="0"/>
              <a:t>for Y &amp; W</a:t>
            </a:r>
            <a:endParaRPr lang="en-US" sz="2000" dirty="0"/>
          </a:p>
          <a:p>
            <a:endParaRPr lang="fr-FR" sz="2400" dirty="0"/>
          </a:p>
        </p:txBody>
      </p:sp>
      <p:sp>
        <p:nvSpPr>
          <p:cNvPr id="4" name="Footer Placeholder 3"/>
          <p:cNvSpPr>
            <a:spLocks noGrp="1"/>
          </p:cNvSpPr>
          <p:nvPr>
            <p:ph type="ftr" sz="quarter" idx="11"/>
          </p:nvPr>
        </p:nvSpPr>
        <p:spPr>
          <a:xfrm>
            <a:off x="304800" y="6356350"/>
            <a:ext cx="25146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10</a:t>
            </a:fld>
            <a:endParaRPr lang="en-US"/>
          </a:p>
        </p:txBody>
      </p:sp>
    </p:spTree>
    <p:extLst>
      <p:ext uri="{BB962C8B-B14F-4D97-AF65-F5344CB8AC3E}">
        <p14:creationId xmlns:p14="http://schemas.microsoft.com/office/powerpoint/2010/main" xmlns="" val="671733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382000" cy="838200"/>
          </a:xfrm>
        </p:spPr>
        <p:txBody>
          <a:bodyPr/>
          <a:lstStyle/>
          <a:p>
            <a:r>
              <a:rPr lang="fr-FR" sz="3200" b="1" dirty="0" smtClean="0">
                <a:solidFill>
                  <a:srgbClr val="00B050"/>
                </a:solidFill>
              </a:rPr>
              <a:t>Few of the challenges to </a:t>
            </a:r>
            <a:r>
              <a:rPr lang="fr-FR" sz="3200" b="1" dirty="0" err="1" smtClean="0">
                <a:solidFill>
                  <a:srgbClr val="00B050"/>
                </a:solidFill>
              </a:rPr>
              <a:t>solve</a:t>
            </a:r>
            <a:r>
              <a:rPr lang="fr-FR" sz="3200" b="1" dirty="0" smtClean="0">
                <a:solidFill>
                  <a:srgbClr val="00B050"/>
                </a:solidFill>
              </a:rPr>
              <a:t> to </a:t>
            </a:r>
            <a:r>
              <a:rPr lang="fr-FR" sz="3200" b="1" dirty="0" err="1" smtClean="0">
                <a:solidFill>
                  <a:srgbClr val="00B050"/>
                </a:solidFill>
              </a:rPr>
              <a:t>guarantee</a:t>
            </a:r>
            <a:r>
              <a:rPr lang="fr-FR" sz="3200" b="1" dirty="0" smtClean="0">
                <a:solidFill>
                  <a:srgbClr val="00B050"/>
                </a:solidFill>
              </a:rPr>
              <a:t> </a:t>
            </a:r>
            <a:r>
              <a:rPr lang="fr-FR" sz="3200" b="1" dirty="0" err="1" smtClean="0">
                <a:solidFill>
                  <a:srgbClr val="00B050"/>
                </a:solidFill>
              </a:rPr>
              <a:t>success</a:t>
            </a:r>
            <a:r>
              <a:rPr lang="fr-FR" sz="3200" b="1" dirty="0" smtClean="0">
                <a:solidFill>
                  <a:srgbClr val="00B050"/>
                </a:solidFill>
              </a:rPr>
              <a:t> of a new </a:t>
            </a:r>
            <a:r>
              <a:rPr lang="fr-FR" sz="3200" b="1" dirty="0" err="1" smtClean="0">
                <a:solidFill>
                  <a:srgbClr val="00B050"/>
                </a:solidFill>
              </a:rPr>
              <a:t>decade</a:t>
            </a:r>
            <a:r>
              <a:rPr lang="fr-FR" sz="3200" b="1" dirty="0" smtClean="0">
                <a:solidFill>
                  <a:srgbClr val="00B050"/>
                </a:solidFill>
              </a:rPr>
              <a:t> for </a:t>
            </a:r>
            <a:r>
              <a:rPr lang="fr-FR" sz="3200" b="1" dirty="0" err="1" smtClean="0">
                <a:solidFill>
                  <a:srgbClr val="00B050"/>
                </a:solidFill>
              </a:rPr>
              <a:t>employment</a:t>
            </a:r>
            <a:endParaRPr lang="fr-FR" sz="3200" b="1" dirty="0">
              <a:solidFill>
                <a:srgbClr val="00B050"/>
              </a:solidFill>
            </a:endParaRPr>
          </a:p>
        </p:txBody>
      </p:sp>
      <p:sp>
        <p:nvSpPr>
          <p:cNvPr id="3" name="Content Placeholder 2"/>
          <p:cNvSpPr>
            <a:spLocks noGrp="1"/>
          </p:cNvSpPr>
          <p:nvPr>
            <p:ph idx="1"/>
          </p:nvPr>
        </p:nvSpPr>
        <p:spPr>
          <a:xfrm>
            <a:off x="228600" y="1219200"/>
            <a:ext cx="8610600" cy="4906963"/>
          </a:xfrm>
        </p:spPr>
        <p:txBody>
          <a:bodyPr/>
          <a:lstStyle/>
          <a:p>
            <a:r>
              <a:rPr lang="fr-FR" sz="2800" b="1" dirty="0" err="1" smtClean="0"/>
              <a:t>Mismatch</a:t>
            </a:r>
            <a:r>
              <a:rPr lang="fr-FR" sz="2800" dirty="0" smtClean="0"/>
              <a:t> </a:t>
            </a:r>
            <a:r>
              <a:rPr lang="fr-FR" sz="2800" dirty="0" err="1" smtClean="0"/>
              <a:t>between</a:t>
            </a:r>
            <a:r>
              <a:rPr lang="fr-FR" sz="2800" dirty="0" smtClean="0"/>
              <a:t> </a:t>
            </a:r>
            <a:r>
              <a:rPr lang="fr-FR" sz="2800" dirty="0" err="1" smtClean="0"/>
              <a:t>education</a:t>
            </a:r>
            <a:r>
              <a:rPr lang="fr-FR" sz="2800" dirty="0" smtClean="0"/>
              <a:t> and </a:t>
            </a:r>
            <a:r>
              <a:rPr lang="fr-FR" sz="2800" dirty="0" err="1" smtClean="0"/>
              <a:t>market</a:t>
            </a:r>
            <a:r>
              <a:rPr lang="fr-FR" sz="2800" dirty="0" smtClean="0"/>
              <a:t> </a:t>
            </a:r>
            <a:r>
              <a:rPr lang="fr-FR" sz="2800" dirty="0" err="1" smtClean="0"/>
              <a:t>demand</a:t>
            </a:r>
            <a:endParaRPr lang="fr-FR" sz="2800" dirty="0" smtClean="0"/>
          </a:p>
          <a:p>
            <a:r>
              <a:rPr lang="fr-FR" sz="2800" dirty="0" smtClean="0"/>
              <a:t>Youth </a:t>
            </a:r>
            <a:r>
              <a:rPr lang="fr-FR" sz="2800" b="1" dirty="0" err="1" smtClean="0"/>
              <a:t>voice</a:t>
            </a:r>
            <a:r>
              <a:rPr lang="fr-FR" sz="2800" dirty="0" smtClean="0"/>
              <a:t> not </a:t>
            </a:r>
            <a:r>
              <a:rPr lang="fr-FR" sz="2800" dirty="0" err="1" smtClean="0"/>
              <a:t>heard</a:t>
            </a:r>
            <a:r>
              <a:rPr lang="fr-FR" sz="2800" dirty="0" smtClean="0"/>
              <a:t>, </a:t>
            </a:r>
            <a:r>
              <a:rPr lang="fr-FR" sz="2800" dirty="0" err="1" smtClean="0"/>
              <a:t>weak</a:t>
            </a:r>
            <a:r>
              <a:rPr lang="fr-FR" sz="2800" dirty="0" smtClean="0"/>
              <a:t> </a:t>
            </a:r>
            <a:r>
              <a:rPr lang="fr-FR" sz="2800" b="1" dirty="0" smtClean="0"/>
              <a:t>participation</a:t>
            </a:r>
            <a:r>
              <a:rPr lang="fr-FR" sz="2800" dirty="0" smtClean="0"/>
              <a:t> in </a:t>
            </a:r>
            <a:r>
              <a:rPr lang="fr-FR" sz="2800" dirty="0" err="1" smtClean="0"/>
              <a:t>decision</a:t>
            </a:r>
            <a:r>
              <a:rPr lang="fr-FR" sz="2800" dirty="0" smtClean="0"/>
              <a:t> </a:t>
            </a:r>
            <a:r>
              <a:rPr lang="fr-FR" sz="2800" dirty="0" err="1" smtClean="0"/>
              <a:t>making</a:t>
            </a:r>
            <a:r>
              <a:rPr lang="fr-FR" sz="2800" dirty="0" smtClean="0"/>
              <a:t>, </a:t>
            </a:r>
            <a:r>
              <a:rPr lang="fr-FR" sz="2800" dirty="0" err="1" smtClean="0"/>
              <a:t>weak</a:t>
            </a:r>
            <a:r>
              <a:rPr lang="fr-FR" sz="2800" dirty="0" smtClean="0"/>
              <a:t> </a:t>
            </a:r>
            <a:r>
              <a:rPr lang="fr-FR" sz="2800" dirty="0"/>
              <a:t>efforts of inclusion </a:t>
            </a:r>
          </a:p>
          <a:p>
            <a:r>
              <a:rPr lang="fr-FR" sz="2800" dirty="0" err="1" smtClean="0"/>
              <a:t>Weak</a:t>
            </a:r>
            <a:r>
              <a:rPr lang="fr-FR" sz="2800" dirty="0" smtClean="0"/>
              <a:t> </a:t>
            </a:r>
            <a:r>
              <a:rPr lang="fr-FR" sz="2800" b="1" dirty="0" err="1" smtClean="0"/>
              <a:t>implementation</a:t>
            </a:r>
            <a:r>
              <a:rPr lang="fr-FR" sz="2800" dirty="0" smtClean="0"/>
              <a:t> of </a:t>
            </a:r>
            <a:r>
              <a:rPr lang="fr-FR" sz="2800" dirty="0" err="1" smtClean="0"/>
              <a:t>decisions</a:t>
            </a:r>
            <a:r>
              <a:rPr lang="fr-FR" sz="2800" dirty="0" smtClean="0"/>
              <a:t> and </a:t>
            </a:r>
            <a:r>
              <a:rPr lang="fr-FR" sz="2800" dirty="0" err="1" smtClean="0"/>
              <a:t>declaration</a:t>
            </a:r>
            <a:r>
              <a:rPr lang="fr-FR" sz="2800" dirty="0" smtClean="0"/>
              <a:t>; </a:t>
            </a:r>
          </a:p>
          <a:p>
            <a:r>
              <a:rPr lang="fr-FR" sz="2800" dirty="0" err="1" smtClean="0"/>
              <a:t>Members</a:t>
            </a:r>
            <a:r>
              <a:rPr lang="fr-FR" sz="2800" dirty="0" smtClean="0"/>
              <a:t> States not </a:t>
            </a:r>
            <a:r>
              <a:rPr lang="fr-FR" sz="2800" dirty="0" err="1" smtClean="0"/>
              <a:t>keeping</a:t>
            </a:r>
            <a:r>
              <a:rPr lang="fr-FR" sz="2800" dirty="0" smtClean="0"/>
              <a:t> promises &amp; </a:t>
            </a:r>
            <a:r>
              <a:rPr lang="fr-FR" sz="2800" dirty="0" err="1" smtClean="0"/>
              <a:t>weak</a:t>
            </a:r>
            <a:r>
              <a:rPr lang="fr-FR" sz="2800" dirty="0" smtClean="0"/>
              <a:t> engagement in c</a:t>
            </a:r>
            <a:r>
              <a:rPr lang="fr-FR" sz="2800" b="1" dirty="0" smtClean="0"/>
              <a:t>onscient </a:t>
            </a:r>
            <a:r>
              <a:rPr lang="fr-FR" sz="2800" b="1" dirty="0" err="1" smtClean="0"/>
              <a:t>acceleration</a:t>
            </a:r>
            <a:r>
              <a:rPr lang="fr-FR" sz="2800" dirty="0" smtClean="0"/>
              <a:t> of </a:t>
            </a:r>
            <a:r>
              <a:rPr lang="fr-FR" sz="2800" dirty="0" err="1" smtClean="0"/>
              <a:t>youth</a:t>
            </a:r>
            <a:r>
              <a:rPr lang="fr-FR" sz="2800" dirty="0" smtClean="0"/>
              <a:t> </a:t>
            </a:r>
            <a:r>
              <a:rPr lang="fr-FR" sz="2800" dirty="0" err="1" smtClean="0"/>
              <a:t>empowerment</a:t>
            </a:r>
            <a:r>
              <a:rPr lang="fr-FR" sz="2800" dirty="0" smtClean="0"/>
              <a:t> and </a:t>
            </a:r>
            <a:r>
              <a:rPr lang="fr-FR" sz="2800" dirty="0" err="1" smtClean="0"/>
              <a:t>employment</a:t>
            </a:r>
            <a:r>
              <a:rPr lang="fr-FR" sz="2800" dirty="0" smtClean="0"/>
              <a:t> &amp; no </a:t>
            </a:r>
            <a:r>
              <a:rPr lang="fr-FR" sz="2800" b="1" dirty="0" err="1" smtClean="0"/>
              <a:t>sustainable</a:t>
            </a:r>
            <a:r>
              <a:rPr lang="fr-FR" sz="2800" b="1" dirty="0" smtClean="0"/>
              <a:t> </a:t>
            </a:r>
            <a:r>
              <a:rPr lang="fr-FR" sz="2800" b="1" dirty="0"/>
              <a:t>engagement </a:t>
            </a:r>
            <a:r>
              <a:rPr lang="fr-FR" sz="2800" dirty="0" err="1"/>
              <a:t>from</a:t>
            </a:r>
            <a:r>
              <a:rPr lang="fr-FR" sz="2800" dirty="0"/>
              <a:t> </a:t>
            </a:r>
            <a:r>
              <a:rPr lang="fr-FR" sz="2800" dirty="0" smtClean="0"/>
              <a:t>all </a:t>
            </a:r>
            <a:r>
              <a:rPr lang="fr-FR" sz="2800" dirty="0" err="1" smtClean="0"/>
              <a:t>involved</a:t>
            </a:r>
            <a:r>
              <a:rPr lang="fr-FR" sz="2800" dirty="0" smtClean="0"/>
              <a:t> </a:t>
            </a:r>
            <a:r>
              <a:rPr lang="fr-FR" sz="2800" dirty="0" err="1" smtClean="0"/>
              <a:t>actors</a:t>
            </a:r>
            <a:r>
              <a:rPr lang="fr-FR" sz="2800" dirty="0" smtClean="0"/>
              <a:t>;</a:t>
            </a:r>
          </a:p>
          <a:p>
            <a:r>
              <a:rPr lang="fr-FR" sz="2800" dirty="0" err="1" smtClean="0"/>
              <a:t>Unavailability</a:t>
            </a:r>
            <a:r>
              <a:rPr lang="fr-FR" sz="2800" dirty="0" smtClean="0"/>
              <a:t> of </a:t>
            </a:r>
            <a:r>
              <a:rPr lang="fr-FR" sz="2800" b="1" dirty="0" err="1" smtClean="0"/>
              <a:t>adequate</a:t>
            </a:r>
            <a:r>
              <a:rPr lang="fr-FR" sz="2800" b="1" dirty="0" smtClean="0"/>
              <a:t> </a:t>
            </a:r>
            <a:r>
              <a:rPr lang="fr-FR" sz="2800" b="1" dirty="0" err="1" smtClean="0"/>
              <a:t>resource</a:t>
            </a:r>
            <a:r>
              <a:rPr lang="fr-FR" sz="2800" b="1" dirty="0" smtClean="0"/>
              <a:t> </a:t>
            </a:r>
            <a:r>
              <a:rPr lang="fr-FR" sz="2800" dirty="0" smtClean="0"/>
              <a:t>&amp; </a:t>
            </a:r>
            <a:r>
              <a:rPr lang="fr-FR" sz="2800" dirty="0" err="1" smtClean="0"/>
              <a:t>lack</a:t>
            </a:r>
            <a:r>
              <a:rPr lang="fr-FR" sz="2800" dirty="0" smtClean="0"/>
              <a:t> of </a:t>
            </a:r>
            <a:r>
              <a:rPr lang="fr-FR" sz="2800" dirty="0" err="1" smtClean="0"/>
              <a:t>targeted</a:t>
            </a:r>
            <a:r>
              <a:rPr lang="fr-FR" sz="2800" dirty="0" smtClean="0"/>
              <a:t> efforts and </a:t>
            </a:r>
            <a:r>
              <a:rPr lang="fr-FR" sz="2800" dirty="0" err="1" smtClean="0"/>
              <a:t>need-based</a:t>
            </a:r>
            <a:r>
              <a:rPr lang="fr-FR" sz="2800" dirty="0" smtClean="0"/>
              <a:t> </a:t>
            </a:r>
            <a:r>
              <a:rPr lang="fr-FR" sz="2800" dirty="0" err="1" smtClean="0"/>
              <a:t>projects</a:t>
            </a:r>
            <a:r>
              <a:rPr lang="fr-FR" sz="2800" dirty="0" smtClean="0"/>
              <a:t>.</a:t>
            </a:r>
          </a:p>
          <a:p>
            <a:pPr marL="0" indent="0">
              <a:buNone/>
            </a:pPr>
            <a:endParaRPr lang="fr-FR" sz="2800" dirty="0" smtClean="0"/>
          </a:p>
          <a:p>
            <a:pPr marL="0" indent="0">
              <a:buNone/>
            </a:pPr>
            <a:r>
              <a:rPr lang="fr-FR" sz="2800" dirty="0" smtClean="0"/>
              <a:t>  </a:t>
            </a:r>
            <a:endParaRPr lang="fr-FR" sz="2800" dirty="0"/>
          </a:p>
        </p:txBody>
      </p:sp>
      <p:sp>
        <p:nvSpPr>
          <p:cNvPr id="4" name="Footer Placeholder 3"/>
          <p:cNvSpPr>
            <a:spLocks noGrp="1"/>
          </p:cNvSpPr>
          <p:nvPr>
            <p:ph type="ftr" sz="quarter" idx="11"/>
          </p:nvPr>
        </p:nvSpPr>
        <p:spPr>
          <a:xfrm>
            <a:off x="228600" y="6356350"/>
            <a:ext cx="22860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11</a:t>
            </a:fld>
            <a:endParaRPr lang="en-US"/>
          </a:p>
        </p:txBody>
      </p:sp>
    </p:spTree>
    <p:extLst>
      <p:ext uri="{BB962C8B-B14F-4D97-AF65-F5344CB8AC3E}">
        <p14:creationId xmlns:p14="http://schemas.microsoft.com/office/powerpoint/2010/main" xmlns="" val="3933120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3600" b="1" dirty="0" smtClean="0">
                <a:solidFill>
                  <a:srgbClr val="00B050"/>
                </a:solidFill>
              </a:rPr>
              <a:t>More challenges to </a:t>
            </a:r>
            <a:r>
              <a:rPr lang="fr-FR" sz="3600" b="1" dirty="0" err="1" smtClean="0">
                <a:solidFill>
                  <a:srgbClr val="00B050"/>
                </a:solidFill>
              </a:rPr>
              <a:t>be</a:t>
            </a:r>
            <a:r>
              <a:rPr lang="fr-FR" sz="3600" b="1" dirty="0" smtClean="0">
                <a:solidFill>
                  <a:srgbClr val="00B050"/>
                </a:solidFill>
              </a:rPr>
              <a:t> </a:t>
            </a:r>
            <a:r>
              <a:rPr lang="fr-FR" sz="3600" b="1" dirty="0" err="1" smtClean="0">
                <a:solidFill>
                  <a:srgbClr val="00B050"/>
                </a:solidFill>
              </a:rPr>
              <a:t>addressed</a:t>
            </a:r>
            <a:r>
              <a:rPr lang="fr-FR" sz="3600" b="1" dirty="0" smtClean="0">
                <a:solidFill>
                  <a:srgbClr val="00B050"/>
                </a:solidFill>
              </a:rPr>
              <a:t> in new </a:t>
            </a:r>
            <a:r>
              <a:rPr lang="fr-FR" sz="3600" b="1" dirty="0" err="1" smtClean="0">
                <a:solidFill>
                  <a:srgbClr val="00B050"/>
                </a:solidFill>
              </a:rPr>
              <a:t>Decade</a:t>
            </a:r>
            <a:r>
              <a:rPr lang="fr-FR" sz="3600" b="1" dirty="0" smtClean="0">
                <a:solidFill>
                  <a:srgbClr val="00B050"/>
                </a:solidFill>
              </a:rPr>
              <a:t> for </a:t>
            </a:r>
            <a:r>
              <a:rPr lang="fr-FR" sz="3600" b="1" dirty="0" err="1" smtClean="0">
                <a:solidFill>
                  <a:srgbClr val="00B050"/>
                </a:solidFill>
              </a:rPr>
              <a:t>employment</a:t>
            </a:r>
            <a:endParaRPr lang="fr-FR" sz="3600" b="1" dirty="0">
              <a:solidFill>
                <a:srgbClr val="00B050"/>
              </a:solidFill>
            </a:endParaRPr>
          </a:p>
        </p:txBody>
      </p:sp>
      <p:sp>
        <p:nvSpPr>
          <p:cNvPr id="3" name="Content Placeholder 2"/>
          <p:cNvSpPr>
            <a:spLocks noGrp="1"/>
          </p:cNvSpPr>
          <p:nvPr>
            <p:ph idx="1"/>
          </p:nvPr>
        </p:nvSpPr>
        <p:spPr/>
        <p:txBody>
          <a:bodyPr/>
          <a:lstStyle/>
          <a:p>
            <a:r>
              <a:rPr lang="fr-FR" sz="2800" dirty="0" smtClean="0"/>
              <a:t>Youth are </a:t>
            </a:r>
            <a:r>
              <a:rPr lang="fr-FR" sz="2800" dirty="0" err="1" smtClean="0"/>
              <a:t>under-employed</a:t>
            </a:r>
            <a:r>
              <a:rPr lang="fr-FR" sz="2800" dirty="0" smtClean="0"/>
              <a:t> – </a:t>
            </a:r>
            <a:r>
              <a:rPr lang="fr-FR" sz="2800" dirty="0" err="1" smtClean="0"/>
              <a:t>need</a:t>
            </a:r>
            <a:r>
              <a:rPr lang="fr-FR" sz="2800" dirty="0" smtClean="0"/>
              <a:t> for </a:t>
            </a:r>
            <a:r>
              <a:rPr lang="fr-FR" sz="2800" dirty="0" err="1" smtClean="0"/>
              <a:t>decent</a:t>
            </a:r>
            <a:r>
              <a:rPr lang="fr-FR" sz="2800" dirty="0" smtClean="0"/>
              <a:t> job to </a:t>
            </a:r>
            <a:r>
              <a:rPr lang="fr-FR" sz="2800" dirty="0" err="1" smtClean="0"/>
              <a:t>eradicate</a:t>
            </a:r>
            <a:r>
              <a:rPr lang="fr-FR" sz="2800" dirty="0" smtClean="0"/>
              <a:t> </a:t>
            </a:r>
            <a:r>
              <a:rPr lang="fr-FR" sz="2800" dirty="0" err="1" smtClean="0"/>
              <a:t>poverty</a:t>
            </a:r>
            <a:endParaRPr lang="fr-FR" sz="2800" dirty="0" smtClean="0"/>
          </a:p>
          <a:p>
            <a:r>
              <a:rPr lang="fr-FR" sz="2800" dirty="0" err="1" smtClean="0"/>
              <a:t>Low</a:t>
            </a:r>
            <a:r>
              <a:rPr lang="fr-FR" sz="2800" dirty="0" smtClean="0"/>
              <a:t> </a:t>
            </a:r>
            <a:r>
              <a:rPr lang="fr-FR" sz="2800" dirty="0" err="1" smtClean="0"/>
              <a:t>productivity</a:t>
            </a:r>
            <a:r>
              <a:rPr lang="fr-FR" sz="2800" dirty="0" smtClean="0"/>
              <a:t> rate in Africa – </a:t>
            </a:r>
            <a:r>
              <a:rPr lang="fr-FR" sz="2800" dirty="0" err="1" smtClean="0"/>
              <a:t>need</a:t>
            </a:r>
            <a:r>
              <a:rPr lang="fr-FR" sz="2800" dirty="0" smtClean="0"/>
              <a:t> to </a:t>
            </a:r>
            <a:r>
              <a:rPr lang="fr-FR" sz="2800" dirty="0" err="1" smtClean="0"/>
              <a:t>increase</a:t>
            </a:r>
            <a:r>
              <a:rPr lang="fr-FR" sz="2800" dirty="0" smtClean="0"/>
              <a:t> </a:t>
            </a:r>
            <a:r>
              <a:rPr lang="fr-FR" sz="2800" dirty="0" err="1" smtClean="0"/>
              <a:t>productivitylevel</a:t>
            </a:r>
            <a:r>
              <a:rPr lang="fr-FR" sz="2800" dirty="0" smtClean="0"/>
              <a:t> </a:t>
            </a:r>
            <a:r>
              <a:rPr lang="fr-FR" sz="2800" dirty="0" err="1" smtClean="0"/>
              <a:t>among</a:t>
            </a:r>
            <a:r>
              <a:rPr lang="fr-FR" sz="2800" dirty="0" smtClean="0"/>
              <a:t> the </a:t>
            </a:r>
            <a:r>
              <a:rPr lang="fr-FR" sz="2800" dirty="0" err="1" smtClean="0"/>
              <a:t>youth</a:t>
            </a:r>
            <a:r>
              <a:rPr lang="fr-FR" sz="2800" dirty="0" smtClean="0"/>
              <a:t> </a:t>
            </a:r>
          </a:p>
          <a:p>
            <a:r>
              <a:rPr lang="fr-FR" sz="2800" dirty="0" err="1" smtClean="0"/>
              <a:t>Necessity</a:t>
            </a:r>
            <a:r>
              <a:rPr lang="fr-FR" sz="2800" dirty="0" smtClean="0"/>
              <a:t> to </a:t>
            </a:r>
            <a:r>
              <a:rPr lang="fr-FR" sz="2800" dirty="0" err="1" smtClean="0"/>
              <a:t>improve</a:t>
            </a:r>
            <a:r>
              <a:rPr lang="fr-FR" sz="2800" dirty="0" smtClean="0"/>
              <a:t> </a:t>
            </a:r>
            <a:r>
              <a:rPr lang="fr-FR" sz="2800" dirty="0" err="1" smtClean="0"/>
              <a:t>effectivity</a:t>
            </a:r>
            <a:r>
              <a:rPr lang="fr-FR" sz="2800" dirty="0" smtClean="0"/>
              <a:t> &amp; </a:t>
            </a:r>
            <a:r>
              <a:rPr lang="fr-FR" sz="2800" dirty="0" err="1" smtClean="0"/>
              <a:t>efficiency</a:t>
            </a:r>
            <a:r>
              <a:rPr lang="fr-FR" sz="2800" dirty="0" smtClean="0"/>
              <a:t> of </a:t>
            </a:r>
            <a:r>
              <a:rPr lang="fr-FR" sz="2800" dirty="0" err="1" smtClean="0"/>
              <a:t>imformal</a:t>
            </a:r>
            <a:r>
              <a:rPr lang="fr-FR" sz="2800" dirty="0" smtClean="0"/>
              <a:t> </a:t>
            </a:r>
            <a:r>
              <a:rPr lang="fr-FR" sz="2800" dirty="0" err="1" smtClean="0"/>
              <a:t>economy</a:t>
            </a:r>
            <a:r>
              <a:rPr lang="fr-FR" sz="2800" dirty="0" smtClean="0"/>
              <a:t>; </a:t>
            </a:r>
            <a:r>
              <a:rPr lang="fr-FR" sz="2800" dirty="0" err="1" smtClean="0"/>
              <a:t>provide</a:t>
            </a:r>
            <a:r>
              <a:rPr lang="fr-FR" sz="2800" dirty="0" smtClean="0"/>
              <a:t> </a:t>
            </a:r>
            <a:r>
              <a:rPr lang="fr-FR" sz="2800" dirty="0" err="1" smtClean="0"/>
              <a:t>conducive</a:t>
            </a:r>
            <a:r>
              <a:rPr lang="fr-FR" sz="2800" dirty="0" smtClean="0"/>
              <a:t> </a:t>
            </a:r>
            <a:r>
              <a:rPr lang="fr-FR" sz="2800" dirty="0" err="1" smtClean="0"/>
              <a:t>environment</a:t>
            </a:r>
            <a:r>
              <a:rPr lang="fr-FR" sz="2800" dirty="0" smtClean="0"/>
              <a:t>;</a:t>
            </a:r>
          </a:p>
          <a:p>
            <a:r>
              <a:rPr lang="fr-FR" sz="2800" dirty="0" err="1" smtClean="0"/>
              <a:t>Promote</a:t>
            </a:r>
            <a:r>
              <a:rPr lang="fr-FR" sz="2800" dirty="0" smtClean="0"/>
              <a:t> &amp; encourage the </a:t>
            </a:r>
            <a:r>
              <a:rPr lang="fr-FR" sz="2800" dirty="0" err="1" smtClean="0"/>
              <a:t>necessary</a:t>
            </a:r>
            <a:r>
              <a:rPr lang="fr-FR" sz="2800" dirty="0" smtClean="0"/>
              <a:t> </a:t>
            </a:r>
            <a:r>
              <a:rPr lang="fr-FR" sz="2800" dirty="0" err="1" smtClean="0"/>
              <a:t>role</a:t>
            </a:r>
            <a:r>
              <a:rPr lang="fr-FR" sz="2800" dirty="0" smtClean="0"/>
              <a:t> of Private </a:t>
            </a:r>
            <a:r>
              <a:rPr lang="fr-FR" sz="2800" dirty="0" err="1" smtClean="0"/>
              <a:t>sector</a:t>
            </a:r>
            <a:r>
              <a:rPr lang="fr-FR" sz="2800" dirty="0" smtClean="0"/>
              <a:t> in </a:t>
            </a:r>
            <a:r>
              <a:rPr lang="fr-FR" sz="2800" dirty="0" err="1" smtClean="0"/>
              <a:t>youth</a:t>
            </a:r>
            <a:r>
              <a:rPr lang="fr-FR" sz="2800" dirty="0" smtClean="0"/>
              <a:t> &amp; </a:t>
            </a:r>
            <a:r>
              <a:rPr lang="fr-FR" sz="2800" dirty="0" err="1" smtClean="0"/>
              <a:t>women</a:t>
            </a:r>
            <a:r>
              <a:rPr lang="fr-FR" sz="2800" dirty="0" smtClean="0"/>
              <a:t> </a:t>
            </a:r>
            <a:r>
              <a:rPr lang="fr-FR" sz="2800" dirty="0" err="1" smtClean="0"/>
              <a:t>employment</a:t>
            </a:r>
            <a:endParaRPr lang="fr-FR" sz="2800" dirty="0" smtClean="0"/>
          </a:p>
          <a:p>
            <a:r>
              <a:rPr lang="fr-FR" sz="2800" dirty="0" smtClean="0"/>
              <a:t>M/S to </a:t>
            </a:r>
            <a:r>
              <a:rPr lang="fr-FR" sz="2800" dirty="0" err="1" smtClean="0"/>
              <a:t>sustain</a:t>
            </a:r>
            <a:r>
              <a:rPr lang="fr-FR" sz="2800" dirty="0" smtClean="0"/>
              <a:t> </a:t>
            </a:r>
            <a:r>
              <a:rPr lang="fr-FR" sz="2800" dirty="0" err="1" smtClean="0"/>
              <a:t>economic</a:t>
            </a:r>
            <a:r>
              <a:rPr lang="fr-FR" sz="2800" dirty="0" smtClean="0"/>
              <a:t> </a:t>
            </a:r>
            <a:r>
              <a:rPr lang="fr-FR" sz="2800" dirty="0" err="1" smtClean="0"/>
              <a:t>growth</a:t>
            </a:r>
            <a:r>
              <a:rPr lang="fr-FR" sz="2800" dirty="0" smtClean="0"/>
              <a:t>.</a:t>
            </a:r>
            <a:endParaRPr lang="fr-FR" sz="2800" dirty="0"/>
          </a:p>
        </p:txBody>
      </p:sp>
      <p:sp>
        <p:nvSpPr>
          <p:cNvPr id="4" name="Footer Placeholder 3"/>
          <p:cNvSpPr>
            <a:spLocks noGrp="1"/>
          </p:cNvSpPr>
          <p:nvPr>
            <p:ph type="ftr" sz="quarter" idx="11"/>
          </p:nvPr>
        </p:nvSpPr>
        <p:spPr/>
        <p:txBody>
          <a:bodyPr/>
          <a:lstStyle/>
          <a:p>
            <a:pPr>
              <a:defRPr/>
            </a:pPr>
            <a:r>
              <a:rPr lang="de-DE" smtClean="0"/>
              <a:t>22 April 2014 - Windhoek, Namibia</a:t>
            </a:r>
            <a:endParaRPr lang="en-US"/>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12</a:t>
            </a:fld>
            <a:endParaRPr lang="en-US"/>
          </a:p>
        </p:txBody>
      </p:sp>
    </p:spTree>
    <p:extLst>
      <p:ext uri="{BB962C8B-B14F-4D97-AF65-F5344CB8AC3E}">
        <p14:creationId xmlns:p14="http://schemas.microsoft.com/office/powerpoint/2010/main" xmlns="" val="3134068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lstStyle/>
          <a:p>
            <a:r>
              <a:rPr lang="fr-FR" sz="3600" b="1" dirty="0" err="1" smtClean="0">
                <a:solidFill>
                  <a:srgbClr val="00B050"/>
                </a:solidFill>
              </a:rPr>
              <a:t>Opportunities</a:t>
            </a:r>
            <a:r>
              <a:rPr lang="fr-FR" sz="3600" b="1" dirty="0" smtClean="0">
                <a:solidFill>
                  <a:srgbClr val="00B050"/>
                </a:solidFill>
              </a:rPr>
              <a:t> in </a:t>
            </a:r>
            <a:r>
              <a:rPr lang="fr-FR" sz="3600" b="1" dirty="0" err="1" smtClean="0">
                <a:solidFill>
                  <a:srgbClr val="00B050"/>
                </a:solidFill>
              </a:rPr>
              <a:t>engaging</a:t>
            </a:r>
            <a:r>
              <a:rPr lang="fr-FR" sz="3600" b="1" dirty="0" smtClean="0">
                <a:solidFill>
                  <a:srgbClr val="00B050"/>
                </a:solidFill>
              </a:rPr>
              <a:t> a new </a:t>
            </a:r>
            <a:r>
              <a:rPr lang="fr-FR" sz="3600" b="1" dirty="0" err="1" smtClean="0">
                <a:solidFill>
                  <a:srgbClr val="00B050"/>
                </a:solidFill>
              </a:rPr>
              <a:t>decade</a:t>
            </a:r>
            <a:r>
              <a:rPr lang="fr-FR" sz="3600" b="1" dirty="0" smtClean="0">
                <a:solidFill>
                  <a:srgbClr val="00B050"/>
                </a:solidFill>
              </a:rPr>
              <a:t> for </a:t>
            </a:r>
            <a:r>
              <a:rPr lang="fr-FR" sz="3600" b="1" dirty="0" err="1" smtClean="0">
                <a:solidFill>
                  <a:srgbClr val="00B050"/>
                </a:solidFill>
              </a:rPr>
              <a:t>employment</a:t>
            </a:r>
            <a:r>
              <a:rPr lang="fr-FR" sz="3600" b="1" dirty="0" smtClean="0">
                <a:solidFill>
                  <a:srgbClr val="00B050"/>
                </a:solidFill>
              </a:rPr>
              <a:t> in Africa</a:t>
            </a:r>
            <a:endParaRPr lang="fr-FR" sz="3600" b="1" dirty="0">
              <a:solidFill>
                <a:srgbClr val="00B050"/>
              </a:solidFill>
            </a:endParaRPr>
          </a:p>
        </p:txBody>
      </p:sp>
      <p:sp>
        <p:nvSpPr>
          <p:cNvPr id="3" name="Content Placeholder 2"/>
          <p:cNvSpPr>
            <a:spLocks noGrp="1"/>
          </p:cNvSpPr>
          <p:nvPr>
            <p:ph idx="1"/>
          </p:nvPr>
        </p:nvSpPr>
        <p:spPr>
          <a:xfrm>
            <a:off x="228600" y="1143000"/>
            <a:ext cx="8686800" cy="4724401"/>
          </a:xfrm>
        </p:spPr>
        <p:txBody>
          <a:bodyPr/>
          <a:lstStyle/>
          <a:p>
            <a:r>
              <a:rPr lang="fr-FR" sz="2400" dirty="0" smtClean="0"/>
              <a:t>High </a:t>
            </a:r>
            <a:r>
              <a:rPr lang="fr-FR" sz="2400" dirty="0" err="1" smtClean="0"/>
              <a:t>level</a:t>
            </a:r>
            <a:r>
              <a:rPr lang="fr-FR" sz="2400" dirty="0" smtClean="0"/>
              <a:t> of </a:t>
            </a:r>
            <a:r>
              <a:rPr lang="fr-FR" sz="2400" dirty="0" err="1" smtClean="0"/>
              <a:t>awareness</a:t>
            </a:r>
            <a:r>
              <a:rPr lang="fr-FR" sz="2400" dirty="0" smtClean="0"/>
              <a:t> – </a:t>
            </a:r>
            <a:r>
              <a:rPr lang="fr-FR" sz="2400" dirty="0" err="1" smtClean="0"/>
              <a:t>availability</a:t>
            </a:r>
            <a:r>
              <a:rPr lang="fr-FR" sz="2400" dirty="0" smtClean="0"/>
              <a:t> of pertinent Instruments </a:t>
            </a:r>
          </a:p>
          <a:p>
            <a:r>
              <a:rPr lang="fr-FR" sz="2400" dirty="0" err="1" smtClean="0"/>
              <a:t>Political</a:t>
            </a:r>
            <a:r>
              <a:rPr lang="fr-FR" sz="2400" dirty="0" smtClean="0"/>
              <a:t> </a:t>
            </a:r>
            <a:r>
              <a:rPr lang="fr-FR" sz="2400" dirty="0" err="1" smtClean="0"/>
              <a:t>commitment</a:t>
            </a:r>
            <a:r>
              <a:rPr lang="fr-FR" sz="2400" dirty="0" smtClean="0"/>
              <a:t> </a:t>
            </a:r>
            <a:r>
              <a:rPr lang="fr-FR" sz="2400" dirty="0" err="1" smtClean="0"/>
              <a:t>that</a:t>
            </a:r>
            <a:r>
              <a:rPr lang="fr-FR" sz="2400" dirty="0" smtClean="0"/>
              <a:t> leads to </a:t>
            </a:r>
            <a:r>
              <a:rPr lang="fr-FR" sz="2400" dirty="0" err="1" smtClean="0"/>
              <a:t>resource</a:t>
            </a:r>
            <a:r>
              <a:rPr lang="fr-FR" sz="2400" dirty="0" smtClean="0"/>
              <a:t> allocation</a:t>
            </a:r>
          </a:p>
          <a:p>
            <a:r>
              <a:rPr lang="fr-FR" sz="2400" dirty="0" smtClean="0"/>
              <a:t>Efforts to </a:t>
            </a:r>
            <a:r>
              <a:rPr lang="fr-FR" sz="2400" dirty="0" err="1" smtClean="0"/>
              <a:t>reach</a:t>
            </a:r>
            <a:r>
              <a:rPr lang="fr-FR" sz="2400" dirty="0" smtClean="0"/>
              <a:t> </a:t>
            </a:r>
            <a:r>
              <a:rPr lang="fr-FR" sz="2400" dirty="0" err="1" smtClean="0"/>
              <a:t>demographic</a:t>
            </a:r>
            <a:r>
              <a:rPr lang="fr-FR" sz="2400" dirty="0" smtClean="0"/>
              <a:t> </a:t>
            </a:r>
            <a:r>
              <a:rPr lang="fr-FR" sz="2400" dirty="0" err="1" smtClean="0"/>
              <a:t>dividend</a:t>
            </a:r>
            <a:r>
              <a:rPr lang="fr-FR" sz="2400" dirty="0" smtClean="0"/>
              <a:t> for </a:t>
            </a:r>
            <a:r>
              <a:rPr lang="fr-FR" sz="2400" dirty="0" err="1" smtClean="0"/>
              <a:t>African</a:t>
            </a:r>
            <a:r>
              <a:rPr lang="fr-FR" sz="2400" dirty="0" smtClean="0"/>
              <a:t> </a:t>
            </a:r>
            <a:r>
              <a:rPr lang="fr-FR" sz="2400" b="1" dirty="0" err="1" smtClean="0"/>
              <a:t>economic</a:t>
            </a:r>
            <a:r>
              <a:rPr lang="fr-FR" sz="2400" b="1" dirty="0" smtClean="0"/>
              <a:t> and </a:t>
            </a:r>
            <a:r>
              <a:rPr lang="fr-FR" sz="2400" b="1" dirty="0" err="1" smtClean="0"/>
              <a:t>sustainable</a:t>
            </a:r>
            <a:r>
              <a:rPr lang="fr-FR" sz="2400" b="1" dirty="0" smtClean="0"/>
              <a:t> </a:t>
            </a:r>
            <a:r>
              <a:rPr lang="fr-FR" sz="2400" b="1" dirty="0" err="1" smtClean="0"/>
              <a:t>growth</a:t>
            </a:r>
            <a:r>
              <a:rPr lang="fr-FR" sz="2400" dirty="0" smtClean="0"/>
              <a:t>;</a:t>
            </a:r>
          </a:p>
          <a:p>
            <a:r>
              <a:rPr lang="fr-FR" sz="2400" dirty="0" smtClean="0"/>
              <a:t>Efforts </a:t>
            </a:r>
            <a:r>
              <a:rPr lang="fr-FR" sz="2400" dirty="0" err="1" smtClean="0"/>
              <a:t>towards</a:t>
            </a:r>
            <a:r>
              <a:rPr lang="fr-FR" sz="2400" dirty="0" smtClean="0"/>
              <a:t> </a:t>
            </a:r>
            <a:r>
              <a:rPr lang="fr-FR" sz="2400" b="1" dirty="0" err="1" smtClean="0"/>
              <a:t>demand</a:t>
            </a:r>
            <a:r>
              <a:rPr lang="fr-FR" sz="2400" b="1" dirty="0" err="1"/>
              <a:t>-</a:t>
            </a:r>
            <a:r>
              <a:rPr lang="fr-FR" sz="2400" b="1" dirty="0" err="1" smtClean="0"/>
              <a:t>driven</a:t>
            </a:r>
            <a:r>
              <a:rPr lang="fr-FR" sz="2400" b="1" dirty="0" smtClean="0"/>
              <a:t> training </a:t>
            </a:r>
            <a:r>
              <a:rPr lang="fr-FR" sz="2400" dirty="0" smtClean="0"/>
              <a:t>– </a:t>
            </a:r>
            <a:r>
              <a:rPr lang="fr-FR" sz="2400" dirty="0" err="1" smtClean="0"/>
              <a:t>innovative</a:t>
            </a:r>
            <a:r>
              <a:rPr lang="fr-FR" sz="2400" dirty="0" smtClean="0"/>
              <a:t> initiatives and </a:t>
            </a:r>
            <a:r>
              <a:rPr lang="fr-FR" sz="2400" dirty="0" err="1" smtClean="0"/>
              <a:t>creativity</a:t>
            </a:r>
            <a:r>
              <a:rPr lang="fr-FR" sz="2400" dirty="0" smtClean="0"/>
              <a:t> </a:t>
            </a:r>
            <a:r>
              <a:rPr lang="fr-FR" sz="2400" dirty="0" err="1" smtClean="0"/>
              <a:t>among</a:t>
            </a:r>
            <a:r>
              <a:rPr lang="fr-FR" sz="2400" dirty="0" smtClean="0"/>
              <a:t> the </a:t>
            </a:r>
            <a:r>
              <a:rPr lang="fr-FR" sz="2400" dirty="0" err="1" smtClean="0"/>
              <a:t>youth</a:t>
            </a:r>
            <a:r>
              <a:rPr lang="fr-FR" sz="2400" dirty="0" smtClean="0"/>
              <a:t>;</a:t>
            </a:r>
          </a:p>
          <a:p>
            <a:r>
              <a:rPr lang="fr-FR" sz="2400" dirty="0" smtClean="0"/>
              <a:t>TVET (all </a:t>
            </a:r>
            <a:r>
              <a:rPr lang="fr-FR" sz="2400" dirty="0" err="1" smtClean="0"/>
              <a:t>levels</a:t>
            </a:r>
            <a:r>
              <a:rPr lang="fr-FR" sz="2400" dirty="0" smtClean="0"/>
              <a:t>) or </a:t>
            </a:r>
            <a:r>
              <a:rPr lang="fr-FR" sz="2400" dirty="0" err="1" smtClean="0"/>
              <a:t>employment</a:t>
            </a:r>
            <a:r>
              <a:rPr lang="fr-FR" sz="2400" dirty="0" smtClean="0"/>
              <a:t>, </a:t>
            </a:r>
            <a:r>
              <a:rPr lang="fr-FR" sz="2400" dirty="0"/>
              <a:t>Y</a:t>
            </a:r>
            <a:r>
              <a:rPr lang="fr-FR" sz="2400" dirty="0" smtClean="0"/>
              <a:t>outh entrepreneurs, ICT, </a:t>
            </a:r>
            <a:r>
              <a:rPr lang="fr-FR" sz="2400" dirty="0" err="1" smtClean="0"/>
              <a:t>Agri-business</a:t>
            </a:r>
            <a:r>
              <a:rPr lang="fr-FR" sz="2400" dirty="0" smtClean="0"/>
              <a:t>, </a:t>
            </a:r>
            <a:r>
              <a:rPr lang="fr-FR" sz="2400" dirty="0" err="1" smtClean="0"/>
              <a:t>food</a:t>
            </a:r>
            <a:r>
              <a:rPr lang="fr-FR" sz="2400" dirty="0" smtClean="0"/>
              <a:t> </a:t>
            </a:r>
            <a:r>
              <a:rPr lang="fr-FR" sz="2400" dirty="0" err="1" smtClean="0"/>
              <a:t>processing</a:t>
            </a:r>
            <a:r>
              <a:rPr lang="fr-FR" sz="2400" dirty="0" smtClean="0"/>
              <a:t>, value </a:t>
            </a:r>
            <a:r>
              <a:rPr lang="fr-FR" sz="2400" dirty="0" err="1" smtClean="0"/>
              <a:t>chain</a:t>
            </a:r>
            <a:r>
              <a:rPr lang="fr-FR" sz="2400" dirty="0" smtClean="0"/>
              <a:t>, SME, industries to </a:t>
            </a:r>
            <a:r>
              <a:rPr lang="fr-FR" sz="2400" dirty="0" err="1" smtClean="0"/>
              <a:t>increase</a:t>
            </a:r>
            <a:r>
              <a:rPr lang="fr-FR" sz="2400" dirty="0" smtClean="0"/>
              <a:t> </a:t>
            </a:r>
            <a:r>
              <a:rPr lang="fr-FR" sz="2400" dirty="0" err="1" smtClean="0"/>
              <a:t>youth</a:t>
            </a:r>
            <a:r>
              <a:rPr lang="fr-FR" sz="2400" dirty="0" smtClean="0"/>
              <a:t> </a:t>
            </a:r>
            <a:r>
              <a:rPr lang="fr-FR" sz="2400" dirty="0" err="1" smtClean="0"/>
              <a:t>employment</a:t>
            </a:r>
            <a:r>
              <a:rPr lang="fr-FR" sz="2400" dirty="0" smtClean="0"/>
              <a:t> and </a:t>
            </a:r>
            <a:r>
              <a:rPr lang="fr-FR" sz="2400" dirty="0" err="1" smtClean="0"/>
              <a:t>poverty</a:t>
            </a:r>
            <a:r>
              <a:rPr lang="fr-FR" sz="2400" dirty="0" smtClean="0"/>
              <a:t> </a:t>
            </a:r>
            <a:r>
              <a:rPr lang="fr-FR" sz="2400" dirty="0" err="1" smtClean="0"/>
              <a:t>reduction</a:t>
            </a:r>
            <a:endParaRPr lang="fr-FR" sz="2400" dirty="0" smtClean="0"/>
          </a:p>
          <a:p>
            <a:r>
              <a:rPr lang="fr-FR" sz="2400" b="1" dirty="0" smtClean="0"/>
              <a:t>Labour </a:t>
            </a:r>
            <a:r>
              <a:rPr lang="fr-FR" sz="2400" b="1" dirty="0" err="1" smtClean="0"/>
              <a:t>Market</a:t>
            </a:r>
            <a:r>
              <a:rPr lang="fr-FR" sz="2400" b="1" dirty="0" smtClean="0"/>
              <a:t> Information System</a:t>
            </a:r>
            <a:r>
              <a:rPr lang="fr-FR" sz="2400" dirty="0" smtClean="0"/>
              <a:t>, </a:t>
            </a:r>
            <a:r>
              <a:rPr lang="fr-FR" sz="2400" b="1" dirty="0" err="1" smtClean="0"/>
              <a:t>resource</a:t>
            </a:r>
            <a:r>
              <a:rPr lang="fr-FR" sz="2400" b="1" dirty="0" smtClean="0"/>
              <a:t> </a:t>
            </a:r>
            <a:r>
              <a:rPr lang="fr-FR" sz="2400" b="1" dirty="0" err="1" smtClean="0"/>
              <a:t>mapping</a:t>
            </a:r>
            <a:r>
              <a:rPr lang="fr-FR" sz="2400" dirty="0" smtClean="0"/>
              <a:t>  </a:t>
            </a:r>
          </a:p>
          <a:p>
            <a:r>
              <a:rPr lang="fr-FR" sz="2400" b="1" dirty="0" err="1" smtClean="0"/>
              <a:t>Synergy</a:t>
            </a:r>
            <a:r>
              <a:rPr lang="fr-FR" sz="2400" dirty="0" smtClean="0"/>
              <a:t> in </a:t>
            </a:r>
            <a:r>
              <a:rPr lang="fr-FR" sz="2400" dirty="0" err="1" smtClean="0"/>
              <a:t>partnership</a:t>
            </a:r>
            <a:r>
              <a:rPr lang="fr-FR" sz="2400" dirty="0" smtClean="0"/>
              <a:t>, in interventions and </a:t>
            </a:r>
            <a:r>
              <a:rPr lang="fr-FR" sz="2400" dirty="0" err="1" smtClean="0"/>
              <a:t>better</a:t>
            </a:r>
            <a:r>
              <a:rPr lang="fr-FR" sz="2400" dirty="0" smtClean="0"/>
              <a:t> </a:t>
            </a:r>
            <a:r>
              <a:rPr lang="fr-FR" sz="2400" b="1" dirty="0" smtClean="0"/>
              <a:t>coordination.</a:t>
            </a:r>
            <a:r>
              <a:rPr lang="fr-FR" sz="2400" dirty="0" smtClean="0"/>
              <a:t> </a:t>
            </a:r>
            <a:endParaRPr lang="fr-FR" sz="2400" dirty="0"/>
          </a:p>
        </p:txBody>
      </p:sp>
      <p:sp>
        <p:nvSpPr>
          <p:cNvPr id="4" name="Footer Placeholder 3"/>
          <p:cNvSpPr>
            <a:spLocks noGrp="1"/>
          </p:cNvSpPr>
          <p:nvPr>
            <p:ph type="ftr" sz="quarter" idx="11"/>
          </p:nvPr>
        </p:nvSpPr>
        <p:spPr>
          <a:xfrm>
            <a:off x="228600" y="6356350"/>
            <a:ext cx="25146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13</a:t>
            </a:fld>
            <a:endParaRPr lang="en-US"/>
          </a:p>
        </p:txBody>
      </p:sp>
    </p:spTree>
    <p:extLst>
      <p:ext uri="{BB962C8B-B14F-4D97-AF65-F5344CB8AC3E}">
        <p14:creationId xmlns:p14="http://schemas.microsoft.com/office/powerpoint/2010/main" xmlns="" val="1473568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ANNEX – Countries </a:t>
            </a:r>
            <a:r>
              <a:rPr lang="fr-FR" dirty="0" err="1" smtClean="0"/>
              <a:t>that</a:t>
            </a:r>
            <a:r>
              <a:rPr lang="fr-FR" dirty="0" smtClean="0"/>
              <a:t> </a:t>
            </a:r>
            <a:r>
              <a:rPr lang="fr-FR" dirty="0" err="1" smtClean="0"/>
              <a:t>responded</a:t>
            </a:r>
            <a:endParaRPr lang="fr-FR" dirty="0"/>
          </a:p>
        </p:txBody>
      </p:sp>
      <p:sp>
        <p:nvSpPr>
          <p:cNvPr id="3" name="Espace réservé du contenu 2"/>
          <p:cNvSpPr>
            <a:spLocks noGrp="1"/>
          </p:cNvSpPr>
          <p:nvPr>
            <p:ph idx="1"/>
          </p:nvPr>
        </p:nvSpPr>
        <p:spPr/>
        <p:txBody>
          <a:bodyPr/>
          <a:lstStyle/>
          <a:p>
            <a:r>
              <a:rPr lang="en-US" dirty="0"/>
              <a:t>Algeria, Angola, Benin, Botswana, Burkina Faso, Burundi, Cameroon, Chad, CAR, Comoros, Cote d’Ivoire, Egypt, DRC, Ethiopia, Ghana, Kenya, Lesotho, Liberia, Madagascar, Malawi, Mali, Mauritius, Namibia, Mozambique, Nigeria, Niger, Rwanda, Senegal, Seychelles, Sierra Leone, South Africa, Sudan, Tanzania, Tunisia, Togo, Uganda, Zambia, </a:t>
            </a:r>
            <a:r>
              <a:rPr lang="en-US" dirty="0" smtClean="0"/>
              <a:t>Zimbabwe. </a:t>
            </a:r>
            <a:endParaRPr lang="en-US" dirty="0"/>
          </a:p>
          <a:p>
            <a:endParaRPr lang="fr-FR" dirty="0"/>
          </a:p>
        </p:txBody>
      </p:sp>
      <p:sp>
        <p:nvSpPr>
          <p:cNvPr id="4" name="Footer Placeholder 3"/>
          <p:cNvSpPr>
            <a:spLocks noGrp="1"/>
          </p:cNvSpPr>
          <p:nvPr>
            <p:ph type="ftr" sz="quarter" idx="11"/>
          </p:nvPr>
        </p:nvSpPr>
        <p:spPr>
          <a:xfrm>
            <a:off x="381000" y="6356350"/>
            <a:ext cx="23622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14</a:t>
            </a:fld>
            <a:endParaRPr lang="en-US"/>
          </a:p>
        </p:txBody>
      </p:sp>
    </p:spTree>
    <p:extLst>
      <p:ext uri="{BB962C8B-B14F-4D97-AF65-F5344CB8AC3E}">
        <p14:creationId xmlns:p14="http://schemas.microsoft.com/office/powerpoint/2010/main" xmlns="" val="3830651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err="1" smtClean="0"/>
              <a:t>Thank</a:t>
            </a:r>
            <a:r>
              <a:rPr lang="fr-FR" dirty="0" smtClean="0"/>
              <a:t> </a:t>
            </a:r>
            <a:r>
              <a:rPr lang="fr-FR" dirty="0" err="1" smtClean="0"/>
              <a:t>you</a:t>
            </a:r>
            <a:r>
              <a:rPr lang="fr-FR" dirty="0" smtClean="0"/>
              <a:t> for </a:t>
            </a:r>
            <a:r>
              <a:rPr lang="fr-FR" dirty="0" err="1" smtClean="0"/>
              <a:t>your</a:t>
            </a:r>
            <a:r>
              <a:rPr lang="fr-FR" dirty="0" smtClean="0"/>
              <a:t> attention</a:t>
            </a:r>
            <a:endParaRPr lang="fr-FR" dirty="0"/>
          </a:p>
        </p:txBody>
      </p:sp>
      <p:sp>
        <p:nvSpPr>
          <p:cNvPr id="3" name="Subtitle 2"/>
          <p:cNvSpPr>
            <a:spLocks noGrp="1"/>
          </p:cNvSpPr>
          <p:nvPr>
            <p:ph type="subTitle" idx="1"/>
          </p:nvPr>
        </p:nvSpPr>
        <p:spPr/>
        <p:txBody>
          <a:bodyPr/>
          <a:lstStyle/>
          <a:p>
            <a:r>
              <a:rPr lang="fr-FR" dirty="0" smtClean="0"/>
              <a:t>Merci de votre attention</a:t>
            </a:r>
            <a:endParaRPr lang="fr-FR" dirty="0"/>
          </a:p>
        </p:txBody>
      </p:sp>
      <p:sp>
        <p:nvSpPr>
          <p:cNvPr id="4" name="Footer Placeholder 3"/>
          <p:cNvSpPr>
            <a:spLocks noGrp="1"/>
          </p:cNvSpPr>
          <p:nvPr>
            <p:ph type="ftr" sz="quarter" idx="11"/>
          </p:nvPr>
        </p:nvSpPr>
        <p:spPr/>
        <p:txBody>
          <a:bodyPr/>
          <a:lstStyle/>
          <a:p>
            <a:pPr>
              <a:defRPr/>
            </a:pPr>
            <a:r>
              <a:rPr lang="de-DE" smtClean="0"/>
              <a:t>22 April 2014 - Windhoek, Namibia</a:t>
            </a:r>
            <a:endParaRPr lang="en-US" dirty="0"/>
          </a:p>
        </p:txBody>
      </p:sp>
      <p:sp>
        <p:nvSpPr>
          <p:cNvPr id="5" name="Slide Number Placeholder 4"/>
          <p:cNvSpPr>
            <a:spLocks noGrp="1"/>
          </p:cNvSpPr>
          <p:nvPr>
            <p:ph type="sldNum" sz="quarter" idx="12"/>
          </p:nvPr>
        </p:nvSpPr>
        <p:spPr/>
        <p:txBody>
          <a:bodyPr/>
          <a:lstStyle/>
          <a:p>
            <a:pPr>
              <a:defRPr/>
            </a:pPr>
            <a:fld id="{0EE7F3B0-DE02-4E17-A450-07DBF37644DF}" type="slidenum">
              <a:rPr lang="en-US" smtClean="0"/>
              <a:pPr>
                <a:defRPr/>
              </a:pPr>
              <a:t>15</a:t>
            </a:fld>
            <a:endParaRPr lang="en-US"/>
          </a:p>
        </p:txBody>
      </p:sp>
    </p:spTree>
    <p:extLst>
      <p:ext uri="{BB962C8B-B14F-4D97-AF65-F5344CB8AC3E}">
        <p14:creationId xmlns:p14="http://schemas.microsoft.com/office/powerpoint/2010/main" xmlns="" val="223206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lstStyle/>
          <a:p>
            <a:r>
              <a:rPr lang="fr-FR" dirty="0" smtClean="0"/>
              <a:t>OUAGADOUGOU DECLARATION &amp; PLAN OF ACTION - 2004</a:t>
            </a:r>
            <a:endParaRPr lang="fr-FR" dirty="0"/>
          </a:p>
        </p:txBody>
      </p:sp>
      <p:sp>
        <p:nvSpPr>
          <p:cNvPr id="3" name="Subtitle 2"/>
          <p:cNvSpPr>
            <a:spLocks noGrp="1"/>
          </p:cNvSpPr>
          <p:nvPr>
            <p:ph type="subTitle" idx="1"/>
          </p:nvPr>
        </p:nvSpPr>
        <p:spPr>
          <a:xfrm>
            <a:off x="609600" y="3886200"/>
            <a:ext cx="7924800" cy="1752600"/>
          </a:xfrm>
        </p:spPr>
        <p:txBody>
          <a:bodyPr/>
          <a:lstStyle/>
          <a:p>
            <a:r>
              <a:rPr lang="fr-FR" b="1" dirty="0" smtClean="0">
                <a:solidFill>
                  <a:srgbClr val="00B050"/>
                </a:solidFill>
              </a:rPr>
              <a:t>ACHIEVEMENT ON YOUTH EMPLOYMENT,</a:t>
            </a:r>
          </a:p>
          <a:p>
            <a:r>
              <a:rPr lang="fr-FR" b="1" dirty="0" smtClean="0">
                <a:solidFill>
                  <a:srgbClr val="00B050"/>
                </a:solidFill>
              </a:rPr>
              <a:t> CHALLENGES &amp; OPPORTUNITIES</a:t>
            </a:r>
            <a:endParaRPr lang="fr-FR" b="1" dirty="0">
              <a:solidFill>
                <a:srgbClr val="00B050"/>
              </a:solidFill>
            </a:endParaRPr>
          </a:p>
        </p:txBody>
      </p:sp>
      <p:sp>
        <p:nvSpPr>
          <p:cNvPr id="4" name="Footer Placeholder 3"/>
          <p:cNvSpPr>
            <a:spLocks noGrp="1"/>
          </p:cNvSpPr>
          <p:nvPr>
            <p:ph type="ftr" sz="quarter" idx="11"/>
          </p:nvPr>
        </p:nvSpPr>
        <p:spPr>
          <a:xfrm>
            <a:off x="304800" y="6356350"/>
            <a:ext cx="23622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0EE7F3B0-DE02-4E17-A450-07DBF37644DF}" type="slidenum">
              <a:rPr lang="en-US" smtClean="0"/>
              <a:pPr>
                <a:defRPr/>
              </a:pPr>
              <a:t>2</a:t>
            </a:fld>
            <a:endParaRPr lang="en-US"/>
          </a:p>
        </p:txBody>
      </p:sp>
    </p:spTree>
    <p:extLst>
      <p:ext uri="{BB962C8B-B14F-4D97-AF65-F5344CB8AC3E}">
        <p14:creationId xmlns:p14="http://schemas.microsoft.com/office/powerpoint/2010/main" xmlns="" val="2699088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Background &amp; </a:t>
            </a:r>
            <a:r>
              <a:rPr lang="en-US" b="1" dirty="0" smtClean="0">
                <a:solidFill>
                  <a:srgbClr val="00B050"/>
                </a:solidFill>
              </a:rPr>
              <a:t>context</a:t>
            </a:r>
            <a:endParaRPr lang="en-US" b="1" dirty="0">
              <a:solidFill>
                <a:srgbClr val="00B050"/>
              </a:solidFill>
            </a:endParaRPr>
          </a:p>
        </p:txBody>
      </p:sp>
      <p:sp>
        <p:nvSpPr>
          <p:cNvPr id="3" name="Content Placeholder 2"/>
          <p:cNvSpPr>
            <a:spLocks noGrp="1"/>
          </p:cNvSpPr>
          <p:nvPr>
            <p:ph idx="1"/>
          </p:nvPr>
        </p:nvSpPr>
        <p:spPr>
          <a:xfrm>
            <a:off x="228600" y="1295400"/>
            <a:ext cx="8686800" cy="4830763"/>
          </a:xfrm>
        </p:spPr>
        <p:txBody>
          <a:bodyPr/>
          <a:lstStyle/>
          <a:p>
            <a:pPr>
              <a:buFont typeface="Wingdings" charset="2"/>
              <a:buChar char="v"/>
            </a:pPr>
            <a:r>
              <a:rPr lang="en-US" sz="2400" b="1" dirty="0" smtClean="0"/>
              <a:t>9 Sept 2004 </a:t>
            </a:r>
            <a:r>
              <a:rPr lang="en-US" sz="2400" dirty="0" smtClean="0"/>
              <a:t>– Extraordinary Summit of African Heads of State;</a:t>
            </a:r>
          </a:p>
          <a:p>
            <a:pPr>
              <a:buFont typeface="Wingdings" charset="2"/>
              <a:buChar char="v"/>
            </a:pPr>
            <a:endParaRPr lang="en-US" sz="2400" dirty="0" smtClean="0"/>
          </a:p>
          <a:p>
            <a:pPr>
              <a:buFont typeface="Wingdings" charset="2"/>
              <a:buChar char="v"/>
            </a:pPr>
            <a:r>
              <a:rPr lang="en-US" sz="2400" b="1" dirty="0" smtClean="0"/>
              <a:t>Venue : </a:t>
            </a:r>
            <a:r>
              <a:rPr lang="en-US" sz="2400" dirty="0" smtClean="0"/>
              <a:t>Burkina Faso, Ouagadougou</a:t>
            </a:r>
          </a:p>
          <a:p>
            <a:pPr>
              <a:buFont typeface="Wingdings" charset="2"/>
              <a:buChar char="v"/>
            </a:pPr>
            <a:endParaRPr lang="en-US" sz="2400" dirty="0" smtClean="0"/>
          </a:p>
          <a:p>
            <a:pPr>
              <a:buFont typeface="Wingdings" charset="2"/>
              <a:buChar char="v"/>
            </a:pPr>
            <a:r>
              <a:rPr lang="en-US" sz="2400" b="1" dirty="0" smtClean="0"/>
              <a:t>THEME </a:t>
            </a:r>
            <a:r>
              <a:rPr lang="en-US" sz="2400" dirty="0" smtClean="0"/>
              <a:t>= </a:t>
            </a:r>
            <a:r>
              <a:rPr lang="en-US" sz="2400" i="1" dirty="0" smtClean="0"/>
              <a:t>Employment and poverty alleviation in Africa</a:t>
            </a:r>
          </a:p>
          <a:p>
            <a:pPr>
              <a:buFont typeface="Wingdings" charset="2"/>
              <a:buChar char="v"/>
            </a:pPr>
            <a:endParaRPr lang="en-US" sz="2400" i="1" dirty="0" smtClean="0"/>
          </a:p>
          <a:p>
            <a:pPr>
              <a:buFont typeface="Wingdings" charset="2"/>
              <a:buChar char="v"/>
            </a:pPr>
            <a:r>
              <a:rPr lang="en-US" sz="2400" b="1" i="1" dirty="0" smtClean="0"/>
              <a:t>Major Outcomes</a:t>
            </a:r>
            <a:r>
              <a:rPr lang="en-US" sz="2400" i="1" dirty="0" smtClean="0"/>
              <a:t>: </a:t>
            </a:r>
          </a:p>
          <a:p>
            <a:pPr lvl="1"/>
            <a:r>
              <a:rPr lang="en-US" sz="2000" i="1" dirty="0" smtClean="0"/>
              <a:t>Declaration on Employment and Poverty alleviation in Africa</a:t>
            </a:r>
          </a:p>
          <a:p>
            <a:pPr lvl="1"/>
            <a:r>
              <a:rPr lang="en-US" sz="2000" i="1" dirty="0" smtClean="0"/>
              <a:t>Plan of Action to facilitate the implementation of the declaration and mechanism for follow up and evaluation </a:t>
            </a:r>
          </a:p>
        </p:txBody>
      </p:sp>
      <p:sp>
        <p:nvSpPr>
          <p:cNvPr id="4" name="Footer Placeholder 3"/>
          <p:cNvSpPr>
            <a:spLocks noGrp="1"/>
          </p:cNvSpPr>
          <p:nvPr>
            <p:ph type="ftr" sz="quarter" idx="11"/>
          </p:nvPr>
        </p:nvSpPr>
        <p:spPr>
          <a:xfrm>
            <a:off x="381000" y="6356350"/>
            <a:ext cx="22860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3</a:t>
            </a:fld>
            <a:endParaRPr lang="en-US"/>
          </a:p>
        </p:txBody>
      </p:sp>
    </p:spTree>
    <p:extLst>
      <p:ext uri="{BB962C8B-B14F-4D97-AF65-F5344CB8AC3E}">
        <p14:creationId xmlns:p14="http://schemas.microsoft.com/office/powerpoint/2010/main" xmlns="" val="1529624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Background &amp; </a:t>
            </a:r>
            <a:r>
              <a:rPr lang="en-US" b="1" dirty="0" smtClean="0">
                <a:solidFill>
                  <a:srgbClr val="00B050"/>
                </a:solidFill>
              </a:rPr>
              <a:t>context (2)</a:t>
            </a:r>
            <a:endParaRPr lang="en-US" b="1" dirty="0">
              <a:solidFill>
                <a:srgbClr val="00B050"/>
              </a:solidFill>
            </a:endParaRPr>
          </a:p>
        </p:txBody>
      </p:sp>
      <p:sp>
        <p:nvSpPr>
          <p:cNvPr id="3" name="Content Placeholder 2"/>
          <p:cNvSpPr>
            <a:spLocks noGrp="1"/>
          </p:cNvSpPr>
          <p:nvPr>
            <p:ph idx="1"/>
          </p:nvPr>
        </p:nvSpPr>
        <p:spPr>
          <a:xfrm>
            <a:off x="228600" y="1295400"/>
            <a:ext cx="8686800" cy="4830763"/>
          </a:xfrm>
        </p:spPr>
        <p:txBody>
          <a:bodyPr/>
          <a:lstStyle/>
          <a:p>
            <a:r>
              <a:rPr lang="en-US" sz="2400" b="1" dirty="0" smtClean="0"/>
              <a:t>Main goal: </a:t>
            </a:r>
            <a:r>
              <a:rPr lang="en-ZW" sz="2400" dirty="0"/>
              <a:t>to put employment at the centre of their economic and social </a:t>
            </a:r>
            <a:r>
              <a:rPr lang="en-ZW" sz="2400" dirty="0" smtClean="0"/>
              <a:t>policies.</a:t>
            </a:r>
            <a:endParaRPr lang="en-US" sz="2400" b="1" dirty="0" smtClean="0"/>
          </a:p>
          <a:p>
            <a:endParaRPr lang="en-US" sz="2400" b="1" dirty="0" smtClean="0"/>
          </a:p>
          <a:p>
            <a:r>
              <a:rPr lang="en-US" sz="2400" b="1" dirty="0" smtClean="0"/>
              <a:t>Main concerns: </a:t>
            </a:r>
            <a:r>
              <a:rPr lang="en-US" sz="2400" dirty="0" smtClean="0"/>
              <a:t>Policy development, adoption or review of reforms, promotion of PPP, investment, social responsibilities of corporations, enabled environment, health issues, etc.</a:t>
            </a:r>
          </a:p>
          <a:p>
            <a:endParaRPr lang="en-US" sz="2400" dirty="0" smtClean="0"/>
          </a:p>
          <a:p>
            <a:r>
              <a:rPr lang="en-US" sz="2400" b="1" dirty="0" smtClean="0"/>
              <a:t>Main targeted groups</a:t>
            </a:r>
            <a:r>
              <a:rPr lang="en-US" sz="2400" dirty="0" smtClean="0"/>
              <a:t>: African Women, young people, poor, rural, vulnerable, disabled populations, refugees, etc.</a:t>
            </a:r>
            <a:endParaRPr lang="en-US" sz="2400" dirty="0"/>
          </a:p>
        </p:txBody>
      </p:sp>
      <p:sp>
        <p:nvSpPr>
          <p:cNvPr id="4" name="Footer Placeholder 3"/>
          <p:cNvSpPr>
            <a:spLocks noGrp="1"/>
          </p:cNvSpPr>
          <p:nvPr>
            <p:ph type="ftr" sz="quarter" idx="11"/>
          </p:nvPr>
        </p:nvSpPr>
        <p:spPr>
          <a:xfrm>
            <a:off x="304800" y="6356350"/>
            <a:ext cx="23622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4</a:t>
            </a:fld>
            <a:endParaRPr lang="en-US"/>
          </a:p>
        </p:txBody>
      </p:sp>
    </p:spTree>
    <p:extLst>
      <p:ext uri="{BB962C8B-B14F-4D97-AF65-F5344CB8AC3E}">
        <p14:creationId xmlns:p14="http://schemas.microsoft.com/office/powerpoint/2010/main" xmlns="" val="1371656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b="1" dirty="0" err="1" smtClean="0">
                <a:solidFill>
                  <a:srgbClr val="00B050"/>
                </a:solidFill>
              </a:rPr>
              <a:t>Achievements</a:t>
            </a:r>
            <a:r>
              <a:rPr lang="fr-FR" sz="3600" b="1" dirty="0" smtClean="0">
                <a:solidFill>
                  <a:srgbClr val="00B050"/>
                </a:solidFill>
              </a:rPr>
              <a:t> in </a:t>
            </a:r>
            <a:r>
              <a:rPr lang="fr-FR" sz="3600" b="1" dirty="0" err="1" smtClean="0">
                <a:solidFill>
                  <a:srgbClr val="00B050"/>
                </a:solidFill>
              </a:rPr>
              <a:t>implementing</a:t>
            </a:r>
            <a:r>
              <a:rPr lang="fr-FR" sz="3600" b="1" dirty="0" smtClean="0">
                <a:solidFill>
                  <a:srgbClr val="00B050"/>
                </a:solidFill>
              </a:rPr>
              <a:t> the </a:t>
            </a:r>
            <a:r>
              <a:rPr lang="fr-FR" sz="3600" b="1" dirty="0" err="1">
                <a:solidFill>
                  <a:srgbClr val="00B050"/>
                </a:solidFill>
              </a:rPr>
              <a:t>D</a:t>
            </a:r>
            <a:r>
              <a:rPr lang="fr-FR" sz="3600" b="1" dirty="0" err="1" smtClean="0">
                <a:solidFill>
                  <a:srgbClr val="00B050"/>
                </a:solidFill>
              </a:rPr>
              <a:t>eclaration</a:t>
            </a:r>
            <a:r>
              <a:rPr lang="fr-FR" sz="3600" b="1" dirty="0" smtClean="0">
                <a:solidFill>
                  <a:srgbClr val="00B050"/>
                </a:solidFill>
              </a:rPr>
              <a:t> 2004 (</a:t>
            </a:r>
            <a:r>
              <a:rPr lang="fr-FR" sz="3600" b="1" dirty="0" err="1" smtClean="0">
                <a:solidFill>
                  <a:srgbClr val="00B050"/>
                </a:solidFill>
              </a:rPr>
              <a:t>ref</a:t>
            </a:r>
            <a:r>
              <a:rPr lang="fr-FR" sz="3600" b="1" dirty="0" smtClean="0">
                <a:solidFill>
                  <a:srgbClr val="00B050"/>
                </a:solidFill>
              </a:rPr>
              <a:t>. Report) </a:t>
            </a:r>
            <a:endParaRPr lang="fr-FR" sz="3600" b="1" dirty="0">
              <a:solidFill>
                <a:srgbClr val="00B050"/>
              </a:solidFill>
            </a:endParaRPr>
          </a:p>
        </p:txBody>
      </p:sp>
      <p:sp>
        <p:nvSpPr>
          <p:cNvPr id="3" name="Espace réservé du contenu 2"/>
          <p:cNvSpPr>
            <a:spLocks noGrp="1"/>
          </p:cNvSpPr>
          <p:nvPr>
            <p:ph idx="1"/>
          </p:nvPr>
        </p:nvSpPr>
        <p:spPr>
          <a:xfrm>
            <a:off x="304800" y="1600200"/>
            <a:ext cx="8305800" cy="4525963"/>
          </a:xfrm>
        </p:spPr>
        <p:txBody>
          <a:bodyPr/>
          <a:lstStyle/>
          <a:p>
            <a:r>
              <a:rPr lang="fr-FR" sz="2400" b="1" dirty="0" smtClean="0"/>
              <a:t>About 40 countries </a:t>
            </a:r>
            <a:r>
              <a:rPr lang="fr-FR" sz="2400" b="1" dirty="0" err="1" smtClean="0"/>
              <a:t>reported</a:t>
            </a:r>
            <a:r>
              <a:rPr lang="fr-FR" sz="2400" b="1" dirty="0" smtClean="0"/>
              <a:t> on</a:t>
            </a:r>
            <a:r>
              <a:rPr lang="fr-FR" sz="2400" dirty="0" smtClean="0"/>
              <a:t> </a:t>
            </a:r>
            <a:r>
              <a:rPr lang="fr-FR" sz="2400" dirty="0" err="1" smtClean="0"/>
              <a:t>improving</a:t>
            </a:r>
            <a:r>
              <a:rPr lang="fr-FR" sz="2400" dirty="0" smtClean="0"/>
              <a:t> </a:t>
            </a:r>
            <a:r>
              <a:rPr lang="fr-FR" sz="2400" dirty="0" err="1"/>
              <a:t>e</a:t>
            </a:r>
            <a:r>
              <a:rPr lang="fr-FR" sz="2400" dirty="0" err="1" smtClean="0"/>
              <a:t>mployment</a:t>
            </a:r>
            <a:r>
              <a:rPr lang="fr-FR" sz="2400" dirty="0" smtClean="0"/>
              <a:t>  </a:t>
            </a:r>
            <a:r>
              <a:rPr lang="fr-FR" sz="2400" dirty="0" err="1" smtClean="0"/>
              <a:t>through</a:t>
            </a:r>
            <a:r>
              <a:rPr lang="fr-FR" sz="2400" dirty="0" smtClean="0"/>
              <a:t> </a:t>
            </a:r>
            <a:r>
              <a:rPr lang="fr-FR" sz="2400" dirty="0" err="1" smtClean="0"/>
              <a:t>various</a:t>
            </a:r>
            <a:r>
              <a:rPr lang="fr-FR" sz="2400" dirty="0" smtClean="0"/>
              <a:t> </a:t>
            </a:r>
            <a:r>
              <a:rPr lang="fr-FR" sz="2400" dirty="0" err="1" smtClean="0"/>
              <a:t>policies</a:t>
            </a:r>
            <a:r>
              <a:rPr lang="fr-FR" sz="2400" dirty="0" smtClean="0"/>
              <a:t>, </a:t>
            </a:r>
            <a:r>
              <a:rPr lang="fr-FR" sz="2400" dirty="0" err="1" smtClean="0"/>
              <a:t>reforms</a:t>
            </a:r>
            <a:r>
              <a:rPr lang="fr-FR" sz="2400" dirty="0" smtClean="0"/>
              <a:t>, </a:t>
            </a:r>
            <a:r>
              <a:rPr lang="fr-FR" sz="2400" dirty="0" err="1" smtClean="0"/>
              <a:t>some</a:t>
            </a:r>
            <a:r>
              <a:rPr lang="fr-FR" sz="2400" dirty="0" smtClean="0"/>
              <a:t> </a:t>
            </a:r>
            <a:r>
              <a:rPr lang="fr-FR" sz="2400" dirty="0" err="1" smtClean="0"/>
              <a:t>specific</a:t>
            </a:r>
            <a:r>
              <a:rPr lang="fr-FR" sz="2400" dirty="0" smtClean="0"/>
              <a:t> actions and initiatives (</a:t>
            </a:r>
            <a:r>
              <a:rPr lang="fr-FR" sz="2400" dirty="0" err="1" smtClean="0"/>
              <a:t>credits</a:t>
            </a:r>
            <a:r>
              <a:rPr lang="fr-FR" sz="2400" dirty="0" smtClean="0"/>
              <a:t>, training, </a:t>
            </a:r>
            <a:r>
              <a:rPr lang="fr-FR" sz="2400" dirty="0" err="1" smtClean="0"/>
              <a:t>entrepreneuship</a:t>
            </a:r>
            <a:r>
              <a:rPr lang="fr-FR" sz="2400" dirty="0" smtClean="0"/>
              <a:t> promotion…; </a:t>
            </a:r>
          </a:p>
          <a:p>
            <a:r>
              <a:rPr lang="fr-FR" sz="2400" b="1" dirty="0" smtClean="0"/>
              <a:t>Four </a:t>
            </a:r>
            <a:r>
              <a:rPr lang="fr-FR" sz="2400" b="1" dirty="0" err="1" smtClean="0"/>
              <a:t>RECs</a:t>
            </a:r>
            <a:r>
              <a:rPr lang="fr-FR" sz="2400" b="1" dirty="0" smtClean="0"/>
              <a:t> </a:t>
            </a:r>
            <a:r>
              <a:rPr lang="fr-FR" sz="2400" dirty="0" smtClean="0"/>
              <a:t>(</a:t>
            </a:r>
            <a:r>
              <a:rPr lang="en-ZW" sz="2400" dirty="0" smtClean="0"/>
              <a:t>ECOWAS</a:t>
            </a:r>
            <a:r>
              <a:rPr lang="en-ZW" sz="2400" dirty="0"/>
              <a:t>, SADC, EAC and </a:t>
            </a:r>
            <a:r>
              <a:rPr lang="en-ZW" sz="2400" dirty="0" smtClean="0"/>
              <a:t>IGAD) developed </a:t>
            </a:r>
            <a:r>
              <a:rPr lang="fr-FR" sz="2400" dirty="0" smtClean="0"/>
              <a:t>codes, </a:t>
            </a:r>
            <a:r>
              <a:rPr lang="fr-FR" sz="2400" dirty="0" err="1" smtClean="0"/>
              <a:t>policies</a:t>
            </a:r>
            <a:r>
              <a:rPr lang="fr-FR" sz="2400" dirty="0" smtClean="0"/>
              <a:t>, </a:t>
            </a:r>
            <a:r>
              <a:rPr lang="fr-FR" sz="2400" dirty="0" err="1" smtClean="0"/>
              <a:t>strategies</a:t>
            </a:r>
            <a:r>
              <a:rPr lang="fr-FR" sz="2400" dirty="0" smtClean="0"/>
              <a:t> </a:t>
            </a:r>
            <a:r>
              <a:rPr lang="fr-FR" sz="2400" dirty="0" err="1" smtClean="0"/>
              <a:t>facilitating</a:t>
            </a:r>
            <a:r>
              <a:rPr lang="fr-FR" sz="2400" dirty="0" smtClean="0"/>
              <a:t> </a:t>
            </a:r>
            <a:r>
              <a:rPr lang="fr-FR" sz="2400" dirty="0" err="1" smtClean="0"/>
              <a:t>access</a:t>
            </a:r>
            <a:r>
              <a:rPr lang="fr-FR" sz="2400" dirty="0" smtClean="0"/>
              <a:t> to labour </a:t>
            </a:r>
            <a:r>
              <a:rPr lang="fr-FR" sz="2400" dirty="0" err="1" smtClean="0"/>
              <a:t>market</a:t>
            </a:r>
            <a:r>
              <a:rPr lang="fr-FR" sz="2400" dirty="0" smtClean="0"/>
              <a:t>, and </a:t>
            </a:r>
            <a:r>
              <a:rPr lang="fr-FR" sz="2400" dirty="0" err="1" smtClean="0"/>
              <a:t>procedures</a:t>
            </a:r>
            <a:r>
              <a:rPr lang="fr-FR" sz="2400" dirty="0" smtClean="0"/>
              <a:t> on Labour &amp; </a:t>
            </a:r>
            <a:r>
              <a:rPr lang="fr-FR" sz="2400" dirty="0" err="1" smtClean="0"/>
              <a:t>employment</a:t>
            </a:r>
            <a:r>
              <a:rPr lang="fr-FR" sz="2400" dirty="0" smtClean="0"/>
              <a:t>, etc….</a:t>
            </a:r>
          </a:p>
          <a:p>
            <a:r>
              <a:rPr lang="fr-FR" sz="2400" b="1" dirty="0" err="1"/>
              <a:t>Partners</a:t>
            </a:r>
            <a:r>
              <a:rPr lang="fr-FR" sz="2400" dirty="0"/>
              <a:t> (Ilo, </a:t>
            </a:r>
            <a:r>
              <a:rPr lang="fr-FR" sz="2400" dirty="0" err="1"/>
              <a:t>AfDB</a:t>
            </a:r>
            <a:r>
              <a:rPr lang="fr-FR" sz="2400" dirty="0"/>
              <a:t>, UNDP, UNESCO, UNFPA, UNIDO, UNAIDS, and </a:t>
            </a:r>
            <a:r>
              <a:rPr lang="fr-FR" sz="2400" dirty="0" smtClean="0"/>
              <a:t>more</a:t>
            </a:r>
            <a:r>
              <a:rPr lang="fr-FR" sz="2400" dirty="0"/>
              <a:t>) are </a:t>
            </a:r>
            <a:r>
              <a:rPr lang="fr-FR" sz="2400" dirty="0" err="1"/>
              <a:t>involved</a:t>
            </a:r>
            <a:r>
              <a:rPr lang="fr-FR" sz="2400" dirty="0"/>
              <a:t> </a:t>
            </a:r>
            <a:r>
              <a:rPr lang="fr-FR" sz="2400" dirty="0" err="1"/>
              <a:t>at</a:t>
            </a:r>
            <a:r>
              <a:rPr lang="fr-FR" sz="2400" dirty="0"/>
              <a:t> </a:t>
            </a:r>
            <a:r>
              <a:rPr lang="fr-FR" sz="2400" dirty="0" smtClean="0"/>
              <a:t>national, </a:t>
            </a:r>
            <a:r>
              <a:rPr lang="fr-FR" sz="2400" dirty="0" err="1" smtClean="0"/>
              <a:t>regional</a:t>
            </a:r>
            <a:r>
              <a:rPr lang="fr-FR" sz="2400" dirty="0" smtClean="0"/>
              <a:t> &amp; continental  </a:t>
            </a:r>
            <a:r>
              <a:rPr lang="fr-FR" sz="2400" dirty="0" err="1"/>
              <a:t>levels</a:t>
            </a:r>
            <a:r>
              <a:rPr lang="fr-FR" sz="2400" dirty="0"/>
              <a:t> in </a:t>
            </a:r>
            <a:r>
              <a:rPr lang="fr-FR" sz="2400" dirty="0" err="1" smtClean="0"/>
              <a:t>funding</a:t>
            </a:r>
            <a:r>
              <a:rPr lang="fr-FR" sz="2400" dirty="0" smtClean="0"/>
              <a:t> </a:t>
            </a:r>
            <a:r>
              <a:rPr lang="fr-FR" sz="2400" dirty="0" err="1" smtClean="0"/>
              <a:t>policies</a:t>
            </a:r>
            <a:r>
              <a:rPr lang="fr-FR" sz="2400" dirty="0" smtClean="0"/>
              <a:t> </a:t>
            </a:r>
            <a:r>
              <a:rPr lang="fr-FR" sz="2400" dirty="0" err="1" smtClean="0"/>
              <a:t>developments</a:t>
            </a:r>
            <a:r>
              <a:rPr lang="fr-FR" sz="2400" dirty="0" smtClean="0"/>
              <a:t>, </a:t>
            </a:r>
            <a:r>
              <a:rPr lang="fr-FR" sz="2400" dirty="0" err="1" smtClean="0"/>
              <a:t>some</a:t>
            </a:r>
            <a:r>
              <a:rPr lang="fr-FR" sz="2400" dirty="0" smtClean="0"/>
              <a:t> </a:t>
            </a:r>
            <a:r>
              <a:rPr lang="fr-FR" sz="2400" dirty="0"/>
              <a:t>initiatives, </a:t>
            </a:r>
            <a:r>
              <a:rPr lang="fr-FR" sz="2400" dirty="0" err="1"/>
              <a:t>conferences</a:t>
            </a:r>
            <a:r>
              <a:rPr lang="fr-FR" sz="2400" dirty="0"/>
              <a:t>, workshops, </a:t>
            </a:r>
            <a:r>
              <a:rPr lang="fr-FR" sz="2400" dirty="0" err="1" smtClean="0"/>
              <a:t>providing</a:t>
            </a:r>
            <a:r>
              <a:rPr lang="fr-FR" sz="2400" dirty="0" smtClean="0"/>
              <a:t> </a:t>
            </a:r>
            <a:r>
              <a:rPr lang="fr-FR" sz="2400" dirty="0" err="1" smtClean="0"/>
              <a:t>technical</a:t>
            </a:r>
            <a:r>
              <a:rPr lang="fr-FR" sz="2400" dirty="0" smtClean="0"/>
              <a:t> </a:t>
            </a:r>
            <a:r>
              <a:rPr lang="fr-FR" sz="2400" dirty="0"/>
              <a:t>support for documentation, data, and </a:t>
            </a:r>
            <a:r>
              <a:rPr lang="fr-FR" sz="2400" dirty="0" err="1" smtClean="0"/>
              <a:t>other</a:t>
            </a:r>
            <a:r>
              <a:rPr lang="fr-FR" sz="2400" dirty="0" smtClean="0"/>
              <a:t> </a:t>
            </a:r>
            <a:r>
              <a:rPr lang="fr-FR" sz="2400" dirty="0"/>
              <a:t>areas of focus. </a:t>
            </a:r>
          </a:p>
          <a:p>
            <a:r>
              <a:rPr lang="fr-FR" sz="2400" dirty="0" smtClean="0"/>
              <a:t> </a:t>
            </a:r>
            <a:endParaRPr lang="fr-FR" sz="2400" dirty="0"/>
          </a:p>
        </p:txBody>
      </p:sp>
      <p:sp>
        <p:nvSpPr>
          <p:cNvPr id="4" name="Footer Placeholder 3"/>
          <p:cNvSpPr>
            <a:spLocks noGrp="1"/>
          </p:cNvSpPr>
          <p:nvPr>
            <p:ph type="ftr" sz="quarter" idx="11"/>
          </p:nvPr>
        </p:nvSpPr>
        <p:spPr>
          <a:xfrm>
            <a:off x="304800" y="6356350"/>
            <a:ext cx="22098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5</a:t>
            </a:fld>
            <a:endParaRPr lang="en-US"/>
          </a:p>
        </p:txBody>
      </p:sp>
    </p:spTree>
    <p:extLst>
      <p:ext uri="{BB962C8B-B14F-4D97-AF65-F5344CB8AC3E}">
        <p14:creationId xmlns:p14="http://schemas.microsoft.com/office/powerpoint/2010/main" xmlns="" val="96041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b="1" dirty="0" err="1" smtClean="0">
                <a:solidFill>
                  <a:srgbClr val="00B050"/>
                </a:solidFill>
              </a:rPr>
              <a:t>Achievements</a:t>
            </a:r>
            <a:r>
              <a:rPr lang="fr-FR" sz="3600" b="1" dirty="0" smtClean="0">
                <a:solidFill>
                  <a:srgbClr val="00B050"/>
                </a:solidFill>
              </a:rPr>
              <a:t> in </a:t>
            </a:r>
            <a:r>
              <a:rPr lang="fr-FR" sz="3600" b="1" dirty="0" err="1" smtClean="0">
                <a:solidFill>
                  <a:srgbClr val="00B050"/>
                </a:solidFill>
              </a:rPr>
              <a:t>implementing</a:t>
            </a:r>
            <a:r>
              <a:rPr lang="fr-FR" sz="3600" b="1" dirty="0" smtClean="0">
                <a:solidFill>
                  <a:srgbClr val="00B050"/>
                </a:solidFill>
              </a:rPr>
              <a:t> the </a:t>
            </a:r>
            <a:r>
              <a:rPr lang="fr-FR" sz="3600" b="1" dirty="0" err="1">
                <a:solidFill>
                  <a:srgbClr val="00B050"/>
                </a:solidFill>
              </a:rPr>
              <a:t>D</a:t>
            </a:r>
            <a:r>
              <a:rPr lang="fr-FR" sz="3600" b="1" dirty="0" err="1" smtClean="0">
                <a:solidFill>
                  <a:srgbClr val="00B050"/>
                </a:solidFill>
              </a:rPr>
              <a:t>eclaration</a:t>
            </a:r>
            <a:r>
              <a:rPr lang="fr-FR" sz="3600" b="1" dirty="0" smtClean="0">
                <a:solidFill>
                  <a:srgbClr val="00B050"/>
                </a:solidFill>
              </a:rPr>
              <a:t> 2004 (</a:t>
            </a:r>
            <a:r>
              <a:rPr lang="fr-FR" sz="3600" b="1" dirty="0" err="1" smtClean="0">
                <a:solidFill>
                  <a:srgbClr val="00B050"/>
                </a:solidFill>
              </a:rPr>
              <a:t>Ref</a:t>
            </a:r>
            <a:r>
              <a:rPr lang="fr-FR" sz="3600" b="1" dirty="0" smtClean="0">
                <a:solidFill>
                  <a:srgbClr val="00B050"/>
                </a:solidFill>
              </a:rPr>
              <a:t>. Report)</a:t>
            </a:r>
            <a:endParaRPr lang="fr-FR" sz="3600" b="1" dirty="0">
              <a:solidFill>
                <a:srgbClr val="00B050"/>
              </a:solidFill>
            </a:endParaRPr>
          </a:p>
        </p:txBody>
      </p:sp>
      <p:sp>
        <p:nvSpPr>
          <p:cNvPr id="3" name="Espace réservé du contenu 2"/>
          <p:cNvSpPr>
            <a:spLocks noGrp="1"/>
          </p:cNvSpPr>
          <p:nvPr>
            <p:ph idx="1"/>
          </p:nvPr>
        </p:nvSpPr>
        <p:spPr>
          <a:xfrm>
            <a:off x="304800" y="1600200"/>
            <a:ext cx="8305800" cy="4525963"/>
          </a:xfrm>
        </p:spPr>
        <p:txBody>
          <a:bodyPr/>
          <a:lstStyle/>
          <a:p>
            <a:r>
              <a:rPr lang="fr-FR" sz="2800" b="1" dirty="0" smtClean="0"/>
              <a:t>AUC: </a:t>
            </a:r>
            <a:r>
              <a:rPr lang="fr-FR" sz="2800" dirty="0" smtClean="0"/>
              <a:t> in </a:t>
            </a:r>
            <a:r>
              <a:rPr lang="fr-FR" sz="2800" dirty="0" err="1" smtClean="0"/>
              <a:t>cordination</a:t>
            </a:r>
            <a:r>
              <a:rPr lang="fr-FR" sz="2800" dirty="0" smtClean="0"/>
              <a:t> </a:t>
            </a:r>
            <a:r>
              <a:rPr lang="fr-FR" sz="2800" dirty="0" err="1" smtClean="0"/>
              <a:t>role</a:t>
            </a:r>
            <a:r>
              <a:rPr lang="fr-FR" sz="2800" dirty="0" smtClean="0"/>
              <a:t> of </a:t>
            </a:r>
            <a:r>
              <a:rPr lang="fr-FR" sz="2800" dirty="0" err="1" smtClean="0"/>
              <a:t>Members</a:t>
            </a:r>
            <a:r>
              <a:rPr lang="fr-FR" sz="2800" dirty="0" smtClean="0"/>
              <a:t> States engagement </a:t>
            </a:r>
            <a:r>
              <a:rPr lang="fr-FR" sz="2800" dirty="0" err="1" smtClean="0"/>
              <a:t>organised</a:t>
            </a:r>
            <a:r>
              <a:rPr lang="fr-FR" sz="2800" dirty="0" smtClean="0"/>
              <a:t> the </a:t>
            </a:r>
            <a:r>
              <a:rPr lang="fr-FR" sz="2800" dirty="0" err="1" smtClean="0"/>
              <a:t>required</a:t>
            </a:r>
            <a:r>
              <a:rPr lang="fr-FR" sz="2800" dirty="0" smtClean="0"/>
              <a:t> workshops, </a:t>
            </a:r>
            <a:r>
              <a:rPr lang="fr-FR" sz="2800" dirty="0" err="1" smtClean="0"/>
              <a:t>conferences</a:t>
            </a:r>
            <a:r>
              <a:rPr lang="fr-FR" sz="2800" dirty="0" smtClean="0"/>
              <a:t> and </a:t>
            </a:r>
            <a:r>
              <a:rPr lang="fr-FR" sz="2800" dirty="0" err="1" smtClean="0"/>
              <a:t>various</a:t>
            </a:r>
            <a:r>
              <a:rPr lang="fr-FR" sz="2800" dirty="0" smtClean="0"/>
              <a:t> </a:t>
            </a:r>
            <a:r>
              <a:rPr lang="fr-FR" sz="2800" dirty="0" err="1" smtClean="0"/>
              <a:t>technical</a:t>
            </a:r>
            <a:r>
              <a:rPr lang="fr-FR" sz="2800" dirty="0" smtClean="0"/>
              <a:t> meetings, </a:t>
            </a:r>
            <a:r>
              <a:rPr lang="fr-FR" sz="2800" dirty="0" err="1" smtClean="0"/>
              <a:t>proposed</a:t>
            </a:r>
            <a:r>
              <a:rPr lang="fr-FR" sz="2800" dirty="0" smtClean="0"/>
              <a:t> for adoption </a:t>
            </a:r>
            <a:r>
              <a:rPr lang="fr-FR" sz="2800" dirty="0" err="1" smtClean="0"/>
              <a:t>key</a:t>
            </a:r>
            <a:r>
              <a:rPr lang="fr-FR" sz="2800" dirty="0" smtClean="0"/>
              <a:t> instruments, </a:t>
            </a:r>
            <a:r>
              <a:rPr lang="fr-FR" sz="2800" dirty="0" err="1" smtClean="0"/>
              <a:t>frameworks</a:t>
            </a:r>
            <a:r>
              <a:rPr lang="fr-FR" sz="2800" dirty="0" smtClean="0"/>
              <a:t> </a:t>
            </a:r>
            <a:r>
              <a:rPr lang="fr-FR" sz="2800" dirty="0" err="1" smtClean="0"/>
              <a:t>collected</a:t>
            </a:r>
            <a:r>
              <a:rPr lang="fr-FR" sz="2800" dirty="0" smtClean="0"/>
              <a:t> data and relevant information and </a:t>
            </a:r>
            <a:r>
              <a:rPr lang="fr-FR" sz="2800" dirty="0" err="1" smtClean="0"/>
              <a:t>reported</a:t>
            </a:r>
            <a:r>
              <a:rPr lang="fr-FR" sz="2800" dirty="0" smtClean="0"/>
              <a:t> </a:t>
            </a:r>
          </a:p>
          <a:p>
            <a:r>
              <a:rPr lang="fr-FR" sz="2800" b="1" dirty="0"/>
              <a:t>A</a:t>
            </a:r>
            <a:r>
              <a:rPr lang="fr-FR" sz="2800" b="1" dirty="0" smtClean="0"/>
              <a:t>U leaders </a:t>
            </a:r>
            <a:r>
              <a:rPr lang="fr-FR" sz="2800" dirty="0" err="1" smtClean="0"/>
              <a:t>pursue</a:t>
            </a:r>
            <a:r>
              <a:rPr lang="fr-FR" sz="2800" dirty="0" smtClean="0"/>
              <a:t> </a:t>
            </a:r>
            <a:r>
              <a:rPr lang="fr-FR" sz="2800" dirty="0" err="1" smtClean="0"/>
              <a:t>political</a:t>
            </a:r>
            <a:r>
              <a:rPr lang="fr-FR" sz="2800" dirty="0" smtClean="0"/>
              <a:t> support in </a:t>
            </a:r>
            <a:r>
              <a:rPr lang="fr-FR" sz="2800" dirty="0" err="1" smtClean="0"/>
              <a:t>adopting</a:t>
            </a:r>
            <a:r>
              <a:rPr lang="fr-FR" sz="2800" dirty="0" smtClean="0"/>
              <a:t> </a:t>
            </a:r>
            <a:r>
              <a:rPr lang="fr-FR" sz="2800" dirty="0" err="1" smtClean="0"/>
              <a:t>decisions</a:t>
            </a:r>
            <a:r>
              <a:rPr lang="fr-FR" sz="2800" dirty="0" smtClean="0"/>
              <a:t> </a:t>
            </a:r>
            <a:r>
              <a:rPr lang="fr-FR" sz="2800" dirty="0"/>
              <a:t>&amp;</a:t>
            </a:r>
            <a:r>
              <a:rPr lang="fr-FR" sz="2800" dirty="0" smtClean="0"/>
              <a:t> </a:t>
            </a:r>
            <a:r>
              <a:rPr lang="fr-FR" sz="2800" dirty="0" err="1" smtClean="0"/>
              <a:t>declarations</a:t>
            </a:r>
            <a:r>
              <a:rPr lang="fr-FR" sz="2800" dirty="0" smtClean="0"/>
              <a:t> </a:t>
            </a:r>
            <a:r>
              <a:rPr lang="fr-FR" sz="2800" dirty="0" err="1" smtClean="0"/>
              <a:t>calling</a:t>
            </a:r>
            <a:r>
              <a:rPr lang="fr-FR" sz="2800" dirty="0" smtClean="0"/>
              <a:t> for pertinent </a:t>
            </a:r>
            <a:r>
              <a:rPr lang="fr-FR" sz="2800" dirty="0" err="1" smtClean="0"/>
              <a:t>strategies</a:t>
            </a:r>
            <a:r>
              <a:rPr lang="fr-FR" sz="2800" dirty="0" smtClean="0"/>
              <a:t> and actions to </a:t>
            </a:r>
            <a:r>
              <a:rPr lang="fr-FR" sz="2800" dirty="0" err="1" smtClean="0"/>
              <a:t>accelerate</a:t>
            </a:r>
            <a:r>
              <a:rPr lang="fr-FR" sz="2800" dirty="0" smtClean="0"/>
              <a:t> changes et </a:t>
            </a:r>
            <a:r>
              <a:rPr lang="fr-FR" sz="2800" dirty="0" err="1" smtClean="0"/>
              <a:t>reach</a:t>
            </a:r>
            <a:r>
              <a:rPr lang="fr-FR" sz="2800" dirty="0" smtClean="0"/>
              <a:t> the set objectives.  </a:t>
            </a:r>
            <a:endParaRPr lang="fr-FR" sz="2800" dirty="0"/>
          </a:p>
        </p:txBody>
      </p:sp>
      <p:sp>
        <p:nvSpPr>
          <p:cNvPr id="4" name="Footer Placeholder 3"/>
          <p:cNvSpPr>
            <a:spLocks noGrp="1"/>
          </p:cNvSpPr>
          <p:nvPr>
            <p:ph type="ftr" sz="quarter" idx="11"/>
          </p:nvPr>
        </p:nvSpPr>
        <p:spPr>
          <a:xfrm>
            <a:off x="457200" y="6356350"/>
            <a:ext cx="22098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6</a:t>
            </a:fld>
            <a:endParaRPr lang="en-US"/>
          </a:p>
        </p:txBody>
      </p:sp>
    </p:spTree>
    <p:extLst>
      <p:ext uri="{BB962C8B-B14F-4D97-AF65-F5344CB8AC3E}">
        <p14:creationId xmlns:p14="http://schemas.microsoft.com/office/powerpoint/2010/main" xmlns="" val="281359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solidFill>
                  <a:srgbClr val="00B050"/>
                </a:solidFill>
              </a:rPr>
              <a:t>Key priority areas of </a:t>
            </a:r>
            <a:r>
              <a:rPr lang="en-US" sz="3600" b="1" dirty="0" smtClean="0">
                <a:solidFill>
                  <a:srgbClr val="00B050"/>
                </a:solidFill>
              </a:rPr>
              <a:t>improvement </a:t>
            </a:r>
            <a:br>
              <a:rPr lang="en-US" sz="3600" b="1" dirty="0" smtClean="0">
                <a:solidFill>
                  <a:srgbClr val="00B050"/>
                </a:solidFill>
              </a:rPr>
            </a:br>
            <a:r>
              <a:rPr lang="en-US" sz="3600" b="1" dirty="0" smtClean="0">
                <a:solidFill>
                  <a:srgbClr val="00B050"/>
                </a:solidFill>
              </a:rPr>
              <a:t>(Ref. report)</a:t>
            </a:r>
            <a:endParaRPr lang="fr-FR" sz="3600" b="1" dirty="0">
              <a:solidFill>
                <a:srgbClr val="00B050"/>
              </a:solidFill>
            </a:endParaRPr>
          </a:p>
        </p:txBody>
      </p:sp>
      <p:sp>
        <p:nvSpPr>
          <p:cNvPr id="3" name="Content Placeholder 2"/>
          <p:cNvSpPr>
            <a:spLocks noGrp="1"/>
          </p:cNvSpPr>
          <p:nvPr>
            <p:ph idx="1"/>
          </p:nvPr>
        </p:nvSpPr>
        <p:spPr>
          <a:xfrm>
            <a:off x="457200" y="1371601"/>
            <a:ext cx="8229600" cy="4191000"/>
          </a:xfrm>
        </p:spPr>
        <p:txBody>
          <a:bodyPr/>
          <a:lstStyle/>
          <a:p>
            <a:pPr lvl="0"/>
            <a:r>
              <a:rPr lang="en-ZW" sz="2400" dirty="0"/>
              <a:t>Formulation of national </a:t>
            </a:r>
            <a:r>
              <a:rPr lang="en-ZW" sz="2400" b="1" dirty="0"/>
              <a:t>employment policies and </a:t>
            </a:r>
            <a:r>
              <a:rPr lang="en-ZW" sz="2400" b="1" dirty="0" smtClean="0"/>
              <a:t>strategies; </a:t>
            </a:r>
          </a:p>
          <a:p>
            <a:pPr lvl="0"/>
            <a:r>
              <a:rPr lang="en-ZW" sz="2400" dirty="0" smtClean="0"/>
              <a:t>Development and adoption of </a:t>
            </a:r>
            <a:r>
              <a:rPr lang="en-ZW" sz="2400" b="1" dirty="0" smtClean="0"/>
              <a:t>codes related to labour,  employment </a:t>
            </a:r>
            <a:r>
              <a:rPr lang="en-ZW" sz="2400" dirty="0" smtClean="0"/>
              <a:t>at regional level to harmonize employment policies, market protocols and other related legal concerns;</a:t>
            </a:r>
          </a:p>
          <a:p>
            <a:pPr lvl="0"/>
            <a:r>
              <a:rPr lang="en-ZW" sz="2400" dirty="0" smtClean="0"/>
              <a:t>Promotion </a:t>
            </a:r>
            <a:r>
              <a:rPr lang="en-ZW" sz="2400" dirty="0"/>
              <a:t>of </a:t>
            </a:r>
            <a:r>
              <a:rPr lang="en-ZW" sz="2400" b="1" dirty="0" smtClean="0"/>
              <a:t>agricultural </a:t>
            </a:r>
            <a:r>
              <a:rPr lang="en-ZW" sz="2400" b="1" dirty="0"/>
              <a:t>sector and rural development </a:t>
            </a:r>
            <a:r>
              <a:rPr lang="en-ZW" sz="2400" dirty="0" smtClean="0"/>
              <a:t>in many countries and various ways;</a:t>
            </a:r>
          </a:p>
          <a:p>
            <a:pPr lvl="0"/>
            <a:r>
              <a:rPr lang="en-ZW" sz="2400" dirty="0" smtClean="0"/>
              <a:t>Improving </a:t>
            </a:r>
            <a:r>
              <a:rPr lang="en-ZW" sz="2400" dirty="0"/>
              <a:t>and strengthening </a:t>
            </a:r>
            <a:r>
              <a:rPr lang="en-ZW" sz="2400" b="1" dirty="0"/>
              <a:t>social protection </a:t>
            </a:r>
            <a:r>
              <a:rPr lang="en-ZW" sz="2400" b="1" dirty="0" smtClean="0"/>
              <a:t>schemes</a:t>
            </a:r>
            <a:r>
              <a:rPr lang="en-ZW" sz="2400" dirty="0" smtClean="0"/>
              <a:t>; </a:t>
            </a:r>
          </a:p>
          <a:p>
            <a:pPr lvl="0"/>
            <a:r>
              <a:rPr lang="en-ZW" sz="2400" dirty="0" smtClean="0"/>
              <a:t>Utilising </a:t>
            </a:r>
            <a:r>
              <a:rPr lang="en-ZW" sz="2400" dirty="0"/>
              <a:t>key sectors with </a:t>
            </a:r>
            <a:r>
              <a:rPr lang="en-ZW" sz="2400" b="1" dirty="0"/>
              <a:t>high employment potential </a:t>
            </a:r>
            <a:r>
              <a:rPr lang="en-ZW" sz="2400" dirty="0"/>
              <a:t>to </a:t>
            </a:r>
            <a:r>
              <a:rPr lang="en-ZW" sz="2400" b="1" dirty="0"/>
              <a:t>generate more jobs </a:t>
            </a:r>
            <a:r>
              <a:rPr lang="en-ZW" sz="2400" dirty="0" smtClean="0"/>
              <a:t>and on targeting </a:t>
            </a:r>
            <a:r>
              <a:rPr lang="en-ZW" sz="2400" dirty="0"/>
              <a:t>and empowering vulnerable </a:t>
            </a:r>
            <a:r>
              <a:rPr lang="en-ZW" sz="2400" dirty="0" smtClean="0"/>
              <a:t>groups;</a:t>
            </a:r>
            <a:endParaRPr lang="fr-FR" dirty="0"/>
          </a:p>
        </p:txBody>
      </p:sp>
      <p:sp>
        <p:nvSpPr>
          <p:cNvPr id="4" name="Footer Placeholder 3"/>
          <p:cNvSpPr>
            <a:spLocks noGrp="1"/>
          </p:cNvSpPr>
          <p:nvPr>
            <p:ph type="ftr" sz="quarter" idx="11"/>
          </p:nvPr>
        </p:nvSpPr>
        <p:spPr>
          <a:xfrm>
            <a:off x="381000" y="6356350"/>
            <a:ext cx="23622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7</a:t>
            </a:fld>
            <a:endParaRPr lang="en-US"/>
          </a:p>
        </p:txBody>
      </p:sp>
    </p:spTree>
    <p:extLst>
      <p:ext uri="{BB962C8B-B14F-4D97-AF65-F5344CB8AC3E}">
        <p14:creationId xmlns:p14="http://schemas.microsoft.com/office/powerpoint/2010/main" xmlns="" val="170549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914400"/>
          </a:xfrm>
        </p:spPr>
        <p:txBody>
          <a:bodyPr/>
          <a:lstStyle/>
          <a:p>
            <a:r>
              <a:rPr lang="en-US" sz="3600" b="1" dirty="0" smtClean="0">
                <a:solidFill>
                  <a:srgbClr val="00B050"/>
                </a:solidFill>
              </a:rPr>
              <a:t>Areas with less progress – (Ref. Report)</a:t>
            </a:r>
            <a:endParaRPr lang="fr-FR" sz="3600" b="1" dirty="0">
              <a:solidFill>
                <a:srgbClr val="00B050"/>
              </a:solidFill>
            </a:endParaRPr>
          </a:p>
        </p:txBody>
      </p:sp>
      <p:sp>
        <p:nvSpPr>
          <p:cNvPr id="3" name="Content Placeholder 2"/>
          <p:cNvSpPr>
            <a:spLocks noGrp="1"/>
          </p:cNvSpPr>
          <p:nvPr>
            <p:ph idx="1"/>
          </p:nvPr>
        </p:nvSpPr>
        <p:spPr>
          <a:xfrm>
            <a:off x="457200" y="1219200"/>
            <a:ext cx="8458200" cy="4906963"/>
          </a:xfrm>
        </p:spPr>
        <p:txBody>
          <a:bodyPr/>
          <a:lstStyle/>
          <a:p>
            <a:r>
              <a:rPr lang="en-ZW" sz="2800" dirty="0" smtClean="0"/>
              <a:t>Absence of </a:t>
            </a:r>
            <a:r>
              <a:rPr lang="en-ZW" sz="2800" dirty="0"/>
              <a:t>a</a:t>
            </a:r>
            <a:r>
              <a:rPr lang="en-ZW" sz="2800" dirty="0" smtClean="0"/>
              <a:t>ppropriate </a:t>
            </a:r>
            <a:r>
              <a:rPr lang="en-ZW" sz="2800" dirty="0"/>
              <a:t>framework for the </a:t>
            </a:r>
            <a:r>
              <a:rPr lang="en-ZW" sz="2800" b="1" dirty="0"/>
              <a:t>integration and</a:t>
            </a:r>
            <a:r>
              <a:rPr lang="en-ZW" sz="2800" dirty="0"/>
              <a:t> </a:t>
            </a:r>
            <a:r>
              <a:rPr lang="en-ZW" sz="2800" b="1" dirty="0"/>
              <a:t>harmonization of economic and social </a:t>
            </a:r>
            <a:r>
              <a:rPr lang="en-ZW" sz="2800" b="1" dirty="0" smtClean="0"/>
              <a:t>policies</a:t>
            </a:r>
            <a:r>
              <a:rPr lang="en-ZW" sz="2800" dirty="0" smtClean="0"/>
              <a:t>;</a:t>
            </a:r>
            <a:endParaRPr lang="en-ZW" sz="2800" dirty="0"/>
          </a:p>
          <a:p>
            <a:r>
              <a:rPr lang="en-ZW" sz="2800" b="1" dirty="0"/>
              <a:t>C</a:t>
            </a:r>
            <a:r>
              <a:rPr lang="en-ZW" sz="2800" b="1" dirty="0" smtClean="0"/>
              <a:t>apacity </a:t>
            </a:r>
            <a:r>
              <a:rPr lang="en-ZW" sz="2800" b="1" dirty="0"/>
              <a:t>building </a:t>
            </a:r>
            <a:r>
              <a:rPr lang="en-ZW" sz="2800" dirty="0"/>
              <a:t>for institutions in charge of employment promotion and poverty alleviation </a:t>
            </a:r>
            <a:r>
              <a:rPr lang="en-ZW" sz="2800" dirty="0" smtClean="0"/>
              <a:t>and </a:t>
            </a:r>
            <a:endParaRPr lang="en-ZW" sz="2800" dirty="0"/>
          </a:p>
          <a:p>
            <a:r>
              <a:rPr lang="en-ZW" sz="2800" dirty="0" smtClean="0"/>
              <a:t>Mobilization </a:t>
            </a:r>
            <a:r>
              <a:rPr lang="en-ZW" sz="2800" dirty="0"/>
              <a:t>of resources at national, regional and international </a:t>
            </a:r>
            <a:r>
              <a:rPr lang="en-ZW" sz="2800" dirty="0" smtClean="0"/>
              <a:t>levels (weak resource allocations).</a:t>
            </a:r>
            <a:endParaRPr lang="en-US" sz="2800" dirty="0"/>
          </a:p>
          <a:p>
            <a:r>
              <a:rPr lang="fr-FR" sz="2800" b="1" dirty="0" smtClean="0"/>
              <a:t>IN ADDITION</a:t>
            </a:r>
            <a:r>
              <a:rPr lang="fr-FR" sz="2800" dirty="0" smtClean="0"/>
              <a:t>: </a:t>
            </a:r>
            <a:r>
              <a:rPr lang="en-US" sz="2800" dirty="0"/>
              <a:t>African Women, young people, poor, rural, vulnerable, disabled populations, refugees</a:t>
            </a:r>
            <a:r>
              <a:rPr lang="fr-FR" sz="2800" dirty="0" smtClean="0"/>
              <a:t> are not visible in the reports.</a:t>
            </a:r>
          </a:p>
          <a:p>
            <a:r>
              <a:rPr lang="fr-FR" sz="2800" dirty="0" smtClean="0"/>
              <a:t>No real impact in </a:t>
            </a:r>
            <a:r>
              <a:rPr lang="fr-FR" sz="2800" dirty="0" err="1" smtClean="0"/>
              <a:t>reducing</a:t>
            </a:r>
            <a:r>
              <a:rPr lang="fr-FR" sz="2800" dirty="0" smtClean="0"/>
              <a:t> </a:t>
            </a:r>
            <a:r>
              <a:rPr lang="fr-FR" sz="2800" dirty="0" err="1" smtClean="0"/>
              <a:t>poverty</a:t>
            </a:r>
            <a:r>
              <a:rPr lang="fr-FR" sz="2800" dirty="0" smtClean="0"/>
              <a:t> of </a:t>
            </a:r>
            <a:r>
              <a:rPr lang="fr-FR" sz="2800" dirty="0" err="1" smtClean="0"/>
              <a:t>targeted</a:t>
            </a:r>
            <a:r>
              <a:rPr lang="fr-FR" sz="2800" dirty="0" smtClean="0"/>
              <a:t> people.</a:t>
            </a:r>
            <a:endParaRPr lang="fr-FR" sz="2800" dirty="0"/>
          </a:p>
        </p:txBody>
      </p:sp>
      <p:sp>
        <p:nvSpPr>
          <p:cNvPr id="4" name="Footer Placeholder 3"/>
          <p:cNvSpPr>
            <a:spLocks noGrp="1"/>
          </p:cNvSpPr>
          <p:nvPr>
            <p:ph type="ftr" sz="quarter" idx="11"/>
          </p:nvPr>
        </p:nvSpPr>
        <p:spPr>
          <a:xfrm>
            <a:off x="304800" y="6356350"/>
            <a:ext cx="2209800" cy="365125"/>
          </a:xfrm>
        </p:spPr>
        <p:txBody>
          <a:bodyPr/>
          <a:lstStyle/>
          <a:p>
            <a:pPr>
              <a:defRPr/>
            </a:pPr>
            <a:r>
              <a:rPr lang="de-DE" sz="1000" dirty="0" smtClean="0"/>
              <a:t>22 April 2014 - Windhoek, Namibia</a:t>
            </a:r>
            <a:endParaRPr lang="en-US" sz="1000" dirty="0"/>
          </a:p>
        </p:txBody>
      </p:sp>
      <p:sp>
        <p:nvSpPr>
          <p:cNvPr id="5" name="Slide Number Placeholder 4"/>
          <p:cNvSpPr>
            <a:spLocks noGrp="1"/>
          </p:cNvSpPr>
          <p:nvPr>
            <p:ph type="sldNum" sz="quarter" idx="12"/>
          </p:nvPr>
        </p:nvSpPr>
        <p:spPr/>
        <p:txBody>
          <a:bodyPr/>
          <a:lstStyle/>
          <a:p>
            <a:pPr>
              <a:defRPr/>
            </a:pPr>
            <a:fld id="{BC282DBF-1347-44E9-B6AD-835DD3467F65}" type="slidenum">
              <a:rPr lang="en-US" smtClean="0"/>
              <a:pPr>
                <a:defRPr/>
              </a:pPr>
              <a:t>8</a:t>
            </a:fld>
            <a:endParaRPr lang="en-US"/>
          </a:p>
        </p:txBody>
      </p:sp>
    </p:spTree>
    <p:extLst>
      <p:ext uri="{BB962C8B-B14F-4D97-AF65-F5344CB8AC3E}">
        <p14:creationId xmlns:p14="http://schemas.microsoft.com/office/powerpoint/2010/main" xmlns="" val="1845226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fr-FR" sz="3600" b="1" dirty="0" err="1" smtClean="0">
                <a:solidFill>
                  <a:srgbClr val="00B050"/>
                </a:solidFill>
              </a:rPr>
              <a:t>What</a:t>
            </a:r>
            <a:r>
              <a:rPr lang="fr-FR" sz="3600" b="1" dirty="0" smtClean="0">
                <a:solidFill>
                  <a:srgbClr val="00B050"/>
                </a:solidFill>
              </a:rPr>
              <a:t> </a:t>
            </a:r>
            <a:r>
              <a:rPr lang="fr-FR" sz="3600" b="1" dirty="0" err="1" smtClean="0">
                <a:solidFill>
                  <a:srgbClr val="00B050"/>
                </a:solidFill>
              </a:rPr>
              <a:t>level</a:t>
            </a:r>
            <a:r>
              <a:rPr lang="fr-FR" sz="3600" b="1" dirty="0" smtClean="0">
                <a:solidFill>
                  <a:srgbClr val="00B050"/>
                </a:solidFill>
              </a:rPr>
              <a:t> of engagement </a:t>
            </a:r>
            <a:r>
              <a:rPr lang="fr-FR" sz="3600" b="1" dirty="0" err="1" smtClean="0">
                <a:solidFill>
                  <a:srgbClr val="00B050"/>
                </a:solidFill>
              </a:rPr>
              <a:t>from</a:t>
            </a:r>
            <a:r>
              <a:rPr lang="fr-FR" sz="3600" b="1" dirty="0" smtClean="0">
                <a:solidFill>
                  <a:srgbClr val="00B050"/>
                </a:solidFill>
              </a:rPr>
              <a:t> Youth &amp; </a:t>
            </a:r>
            <a:r>
              <a:rPr lang="fr-FR" sz="3600" b="1" dirty="0" err="1" smtClean="0">
                <a:solidFill>
                  <a:srgbClr val="00B050"/>
                </a:solidFill>
              </a:rPr>
              <a:t>Women</a:t>
            </a:r>
            <a:r>
              <a:rPr lang="fr-FR" sz="3600" b="1" dirty="0" smtClean="0">
                <a:solidFill>
                  <a:srgbClr val="00B050"/>
                </a:solidFill>
              </a:rPr>
              <a:t> in the report ?</a:t>
            </a:r>
            <a:endParaRPr lang="fr-FR" sz="3600" b="1" dirty="0">
              <a:solidFill>
                <a:srgbClr val="00B050"/>
              </a:solidFill>
            </a:endParaRPr>
          </a:p>
        </p:txBody>
      </p:sp>
      <p:sp>
        <p:nvSpPr>
          <p:cNvPr id="3" name="Text Placeholder 2"/>
          <p:cNvSpPr>
            <a:spLocks noGrp="1"/>
          </p:cNvSpPr>
          <p:nvPr>
            <p:ph type="body" idx="1"/>
          </p:nvPr>
        </p:nvSpPr>
        <p:spPr>
          <a:xfrm>
            <a:off x="457200" y="1219201"/>
            <a:ext cx="4040188" cy="457200"/>
          </a:xfrm>
        </p:spPr>
        <p:txBody>
          <a:bodyPr/>
          <a:lstStyle/>
          <a:p>
            <a:pPr algn="ctr"/>
            <a:r>
              <a:rPr lang="fr-FR" dirty="0" smtClean="0"/>
              <a:t>Passive </a:t>
            </a:r>
            <a:r>
              <a:rPr lang="fr-FR" dirty="0" err="1" smtClean="0"/>
              <a:t>benefiaries</a:t>
            </a:r>
            <a:endParaRPr lang="fr-FR" dirty="0"/>
          </a:p>
        </p:txBody>
      </p:sp>
      <p:sp>
        <p:nvSpPr>
          <p:cNvPr id="4" name="Content Placeholder 3"/>
          <p:cNvSpPr>
            <a:spLocks noGrp="1"/>
          </p:cNvSpPr>
          <p:nvPr>
            <p:ph sz="half" idx="2"/>
          </p:nvPr>
        </p:nvSpPr>
        <p:spPr>
          <a:xfrm>
            <a:off x="457200" y="1676401"/>
            <a:ext cx="3962400" cy="4191000"/>
          </a:xfrm>
        </p:spPr>
        <p:txBody>
          <a:bodyPr/>
          <a:lstStyle/>
          <a:p>
            <a:r>
              <a:rPr lang="en-US" sz="2000" dirty="0" smtClean="0"/>
              <a:t>Policies (codes, procedures, protocols, </a:t>
            </a:r>
            <a:r>
              <a:rPr lang="en-ZW" sz="2000" dirty="0"/>
              <a:t>access to </a:t>
            </a:r>
            <a:r>
              <a:rPr lang="en-ZW" sz="2000" dirty="0" smtClean="0"/>
              <a:t>market, </a:t>
            </a:r>
            <a:r>
              <a:rPr lang="en-US" sz="2000" dirty="0" smtClean="0"/>
              <a:t>etc.)</a:t>
            </a:r>
            <a:endParaRPr lang="en-US" sz="2000" dirty="0"/>
          </a:p>
          <a:p>
            <a:r>
              <a:rPr lang="en-US" sz="2000" dirty="0"/>
              <a:t>Projects and </a:t>
            </a:r>
            <a:r>
              <a:rPr lang="en-US" sz="2000" dirty="0" smtClean="0"/>
              <a:t>programmes &amp; </a:t>
            </a:r>
            <a:r>
              <a:rPr lang="en-ZW" sz="2000" dirty="0"/>
              <a:t>National Youth Service (NYS). </a:t>
            </a:r>
            <a:endParaRPr lang="en-US" sz="2000" dirty="0"/>
          </a:p>
          <a:p>
            <a:r>
              <a:rPr lang="en-US" sz="2000" dirty="0"/>
              <a:t>Micro finance / </a:t>
            </a:r>
            <a:r>
              <a:rPr lang="en-US" sz="2000" dirty="0" smtClean="0"/>
              <a:t>credits </a:t>
            </a:r>
            <a:r>
              <a:rPr lang="en-ZW" sz="2000" dirty="0" smtClean="0"/>
              <a:t>access to financing,</a:t>
            </a:r>
            <a:endParaRPr lang="en-US" sz="2000" dirty="0"/>
          </a:p>
          <a:p>
            <a:r>
              <a:rPr lang="en-US" sz="2000" dirty="0" smtClean="0"/>
              <a:t>Training</a:t>
            </a:r>
            <a:r>
              <a:rPr lang="en-ZW" sz="2000" dirty="0" smtClean="0"/>
              <a:t>, </a:t>
            </a:r>
            <a:r>
              <a:rPr lang="en-ZW" sz="2000" dirty="0"/>
              <a:t>and skills development for </a:t>
            </a:r>
            <a:r>
              <a:rPr lang="en-ZW" sz="2000" dirty="0" smtClean="0"/>
              <a:t>youth,</a:t>
            </a:r>
            <a:endParaRPr lang="en-US" sz="2000" dirty="0"/>
          </a:p>
          <a:p>
            <a:r>
              <a:rPr lang="en-ZW" sz="2000" dirty="0" smtClean="0"/>
              <a:t>Social Insertion/inclusion </a:t>
            </a:r>
          </a:p>
          <a:p>
            <a:r>
              <a:rPr lang="en-ZW" sz="2000" dirty="0" smtClean="0"/>
              <a:t>Joint </a:t>
            </a:r>
            <a:r>
              <a:rPr lang="en-ZW" sz="2000" dirty="0"/>
              <a:t>Initiative on Youth Employment</a:t>
            </a:r>
            <a:endParaRPr lang="fr-FR" sz="2000" dirty="0"/>
          </a:p>
        </p:txBody>
      </p:sp>
      <p:sp>
        <p:nvSpPr>
          <p:cNvPr id="5" name="Text Placeholder 4"/>
          <p:cNvSpPr>
            <a:spLocks noGrp="1"/>
          </p:cNvSpPr>
          <p:nvPr>
            <p:ph type="body" sz="quarter" idx="3"/>
          </p:nvPr>
        </p:nvSpPr>
        <p:spPr>
          <a:xfrm>
            <a:off x="4645025" y="1219201"/>
            <a:ext cx="4041775" cy="685800"/>
          </a:xfrm>
        </p:spPr>
        <p:txBody>
          <a:bodyPr/>
          <a:lstStyle/>
          <a:p>
            <a:pPr algn="ctr"/>
            <a:r>
              <a:rPr lang="fr-FR" dirty="0" err="1" smtClean="0"/>
              <a:t>Actors</a:t>
            </a:r>
            <a:r>
              <a:rPr lang="fr-FR" dirty="0" smtClean="0"/>
              <a:t> in </a:t>
            </a:r>
            <a:r>
              <a:rPr lang="fr-FR" dirty="0" err="1" smtClean="0"/>
              <a:t>decision</a:t>
            </a:r>
            <a:r>
              <a:rPr lang="fr-FR" dirty="0" smtClean="0"/>
              <a:t> or </a:t>
            </a:r>
            <a:r>
              <a:rPr lang="fr-FR" dirty="0" err="1" smtClean="0"/>
              <a:t>reflection</a:t>
            </a:r>
            <a:r>
              <a:rPr lang="fr-FR" dirty="0" smtClean="0"/>
              <a:t> &amp; action</a:t>
            </a:r>
            <a:endParaRPr lang="fr-FR" dirty="0"/>
          </a:p>
        </p:txBody>
      </p:sp>
      <p:sp>
        <p:nvSpPr>
          <p:cNvPr id="6" name="Content Placeholder 5"/>
          <p:cNvSpPr>
            <a:spLocks noGrp="1"/>
          </p:cNvSpPr>
          <p:nvPr>
            <p:ph sz="quarter" idx="4"/>
          </p:nvPr>
        </p:nvSpPr>
        <p:spPr>
          <a:xfrm>
            <a:off x="4419601" y="1828800"/>
            <a:ext cx="4267200" cy="3962401"/>
          </a:xfrm>
        </p:spPr>
        <p:txBody>
          <a:bodyPr/>
          <a:lstStyle/>
          <a:p>
            <a:r>
              <a:rPr lang="en-ZW" sz="2000" dirty="0" smtClean="0"/>
              <a:t>Review of National </a:t>
            </a:r>
            <a:r>
              <a:rPr lang="en-ZW" sz="2000" dirty="0"/>
              <a:t>Youth Policy </a:t>
            </a:r>
            <a:r>
              <a:rPr lang="en-ZW" sz="2000" dirty="0" smtClean="0"/>
              <a:t>&amp; alignment with </a:t>
            </a:r>
            <a:r>
              <a:rPr lang="en-ZW" sz="2000" dirty="0"/>
              <a:t>the National Employment Policy Framework and the African Youth Charter</a:t>
            </a:r>
            <a:r>
              <a:rPr lang="en-ZW" sz="2000" dirty="0" smtClean="0"/>
              <a:t>. (Zambia and Zimbabwe);</a:t>
            </a:r>
          </a:p>
          <a:p>
            <a:r>
              <a:rPr lang="en-ZW" sz="2000" dirty="0" smtClean="0"/>
              <a:t>Creating </a:t>
            </a:r>
            <a:r>
              <a:rPr lang="en-ZW" sz="2000" dirty="0"/>
              <a:t>opportunities for voluntary service and skills development for young </a:t>
            </a:r>
            <a:r>
              <a:rPr lang="en-ZW" sz="2000" dirty="0" smtClean="0"/>
              <a:t>people;</a:t>
            </a:r>
          </a:p>
          <a:p>
            <a:r>
              <a:rPr lang="en-ZW" sz="2000" dirty="0" smtClean="0"/>
              <a:t>Changes towards Women participating in decision making arenas are still low or weak (re: reports);</a:t>
            </a:r>
            <a:endParaRPr lang="fr-FR" sz="2000" dirty="0"/>
          </a:p>
        </p:txBody>
      </p:sp>
      <p:sp>
        <p:nvSpPr>
          <p:cNvPr id="7" name="Footer Placeholder 6"/>
          <p:cNvSpPr>
            <a:spLocks noGrp="1"/>
          </p:cNvSpPr>
          <p:nvPr>
            <p:ph type="ftr" sz="quarter" idx="11"/>
          </p:nvPr>
        </p:nvSpPr>
        <p:spPr>
          <a:xfrm>
            <a:off x="304800" y="6356350"/>
            <a:ext cx="2286000" cy="365125"/>
          </a:xfrm>
        </p:spPr>
        <p:txBody>
          <a:bodyPr/>
          <a:lstStyle/>
          <a:p>
            <a:pPr>
              <a:defRPr/>
            </a:pPr>
            <a:r>
              <a:rPr lang="de-DE" sz="1000" dirty="0" smtClean="0"/>
              <a:t>22 April 2014 - Windhoek, Namibia</a:t>
            </a:r>
            <a:endParaRPr lang="en-US" sz="1000" dirty="0"/>
          </a:p>
        </p:txBody>
      </p:sp>
      <p:sp>
        <p:nvSpPr>
          <p:cNvPr id="8" name="Slide Number Placeholder 7"/>
          <p:cNvSpPr>
            <a:spLocks noGrp="1"/>
          </p:cNvSpPr>
          <p:nvPr>
            <p:ph type="sldNum" sz="quarter" idx="12"/>
          </p:nvPr>
        </p:nvSpPr>
        <p:spPr/>
        <p:txBody>
          <a:bodyPr/>
          <a:lstStyle/>
          <a:p>
            <a:pPr>
              <a:defRPr/>
            </a:pPr>
            <a:fld id="{26A77E85-C7F2-4222-9B08-675868B61546}" type="slidenum">
              <a:rPr lang="en-US" smtClean="0"/>
              <a:pPr>
                <a:defRPr/>
              </a:pPr>
              <a:t>9</a:t>
            </a:fld>
            <a:endParaRPr lang="en-US"/>
          </a:p>
        </p:txBody>
      </p:sp>
    </p:spTree>
    <p:extLst>
      <p:ext uri="{BB962C8B-B14F-4D97-AF65-F5344CB8AC3E}">
        <p14:creationId xmlns:p14="http://schemas.microsoft.com/office/powerpoint/2010/main" xmlns="" val="4239196825"/>
      </p:ext>
    </p:extLst>
  </p:cSld>
  <p:clrMapOvr>
    <a:masterClrMapping/>
  </p:clrMapOvr>
</p:sld>
</file>

<file path=ppt/theme/theme1.xml><?xml version="1.0" encoding="utf-8"?>
<a:theme xmlns:a="http://schemas.openxmlformats.org/drawingml/2006/main" name="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template</Template>
  <TotalTime>1167</TotalTime>
  <Words>1229</Words>
  <Application>Microsoft Office PowerPoint</Application>
  <PresentationFormat>Affichage à l'écran (4:3)</PresentationFormat>
  <Paragraphs>121</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Powerpoint template</vt:lpstr>
      <vt:lpstr>PRE EVENT ON YOUTH &amp; WOMEN EMPLOYMENT </vt:lpstr>
      <vt:lpstr>OUAGADOUGOU DECLARATION &amp; PLAN OF ACTION - 2004</vt:lpstr>
      <vt:lpstr>Background &amp; context</vt:lpstr>
      <vt:lpstr>Background &amp; context (2)</vt:lpstr>
      <vt:lpstr>Achievements in implementing the Declaration 2004 (ref. Report) </vt:lpstr>
      <vt:lpstr>Achievements in implementing the Declaration 2004 (Ref. Report)</vt:lpstr>
      <vt:lpstr>Key priority areas of improvement  (Ref. report)</vt:lpstr>
      <vt:lpstr>Areas with less progress – (Ref. Report)</vt:lpstr>
      <vt:lpstr>What level of engagement from Youth &amp; Women in the report ?</vt:lpstr>
      <vt:lpstr>How can youth &amp; women actively and inclusively participate at all levels?</vt:lpstr>
      <vt:lpstr>Few of the challenges to solve to guarantee success of a new decade for employment</vt:lpstr>
      <vt:lpstr>More challenges to be addressed in new Decade for employment</vt:lpstr>
      <vt:lpstr>Opportunities in engaging a new decade for employment in Africa</vt:lpstr>
      <vt:lpstr>ANNEX – Countries that responded</vt:lpstr>
      <vt:lpstr>Thank you for your attention</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and the AUC By Raymonde Agossou (Head) Division of Capacity Building &amp; Youth Department of Human Resource, Science &amp; Technology (HRST) AFRICAN UNION COMMISSION  11 May 2011 Pan African Parliament, Midrand – South Africa</dc:title>
  <dc:creator>Ngwenya Nonkululeko Prudence</dc:creator>
  <cp:lastModifiedBy>User</cp:lastModifiedBy>
  <cp:revision>61</cp:revision>
  <cp:lastPrinted>2014-04-20T15:59:50Z</cp:lastPrinted>
  <dcterms:created xsi:type="dcterms:W3CDTF">2013-02-11T08:51:14Z</dcterms:created>
  <dcterms:modified xsi:type="dcterms:W3CDTF">2014-05-03T06:46:59Z</dcterms:modified>
</cp:coreProperties>
</file>