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78" r:id="rId4"/>
    <p:sldId id="281" r:id="rId5"/>
    <p:sldId id="282" r:id="rId6"/>
    <p:sldId id="283" r:id="rId7"/>
    <p:sldId id="284" r:id="rId8"/>
    <p:sldId id="285" r:id="rId9"/>
    <p:sldId id="286"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DE700"/>
    <a:srgbClr val="F9CD2B"/>
    <a:srgbClr val="FFCC00"/>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66" d="100"/>
          <a:sy n="66" d="100"/>
        </p:scale>
        <p:origin x="-1284" y="-270"/>
      </p:cViewPr>
      <p:guideLst>
        <p:guide orient="horz" pos="2064"/>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E0C252-E441-4E26-A0F5-DFACFF2D9077}"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23E85C1F-6066-40FF-9EFD-82183961CFCE}">
      <dgm:prSet phldrT="[Text]"/>
      <dgm:spPr/>
      <dgm:t>
        <a:bodyPr/>
        <a:lstStyle/>
        <a:p>
          <a:r>
            <a:rPr lang="en-US" dirty="0" smtClean="0">
              <a:latin typeface="Liberation Sans"/>
            </a:rPr>
            <a:t>Implementation of key recommendations of the TVET strategy  particularly focusing on the role of the AUC. </a:t>
          </a:r>
          <a:endParaRPr lang="en-US" dirty="0">
            <a:latin typeface="Liberation Sans"/>
          </a:endParaRPr>
        </a:p>
      </dgm:t>
    </dgm:pt>
    <dgm:pt modelId="{175D88FF-09F9-49E8-9017-ADC602D96DBA}" type="parTrans" cxnId="{9E960AE5-6881-4243-A04F-F604B7657667}">
      <dgm:prSet/>
      <dgm:spPr/>
      <dgm:t>
        <a:bodyPr/>
        <a:lstStyle/>
        <a:p>
          <a:endParaRPr lang="en-US"/>
        </a:p>
      </dgm:t>
    </dgm:pt>
    <dgm:pt modelId="{2C32A1CC-B42D-415B-AAFB-7EC1E0E9DA6D}" type="sibTrans" cxnId="{9E960AE5-6881-4243-A04F-F604B7657667}">
      <dgm:prSet/>
      <dgm:spPr/>
      <dgm:t>
        <a:bodyPr/>
        <a:lstStyle/>
        <a:p>
          <a:endParaRPr lang="en-US"/>
        </a:p>
      </dgm:t>
    </dgm:pt>
    <dgm:pt modelId="{CB67CA77-B31E-4B96-900A-D59ED987914C}">
      <dgm:prSet/>
      <dgm:spPr/>
      <dgm:t>
        <a:bodyPr/>
        <a:lstStyle/>
        <a:p>
          <a:r>
            <a:rPr lang="en-US" smtClean="0">
              <a:latin typeface="Liberation Sans"/>
            </a:rPr>
            <a:t>Engage with REC’s on TVET implementation to ensure regional harmonization of policies and sustainability</a:t>
          </a:r>
          <a:endParaRPr lang="en-US" dirty="0" smtClean="0">
            <a:latin typeface="Liberation Sans"/>
          </a:endParaRPr>
        </a:p>
      </dgm:t>
    </dgm:pt>
    <dgm:pt modelId="{88C8520A-3CE1-4F19-B528-D1257F232578}" type="parTrans" cxnId="{338137BE-28F6-4568-8877-B8A9D7784F63}">
      <dgm:prSet/>
      <dgm:spPr/>
      <dgm:t>
        <a:bodyPr/>
        <a:lstStyle/>
        <a:p>
          <a:endParaRPr lang="en-US"/>
        </a:p>
      </dgm:t>
    </dgm:pt>
    <dgm:pt modelId="{8DB87F7D-C58E-4D19-AFCE-B8D0D7B841B3}" type="sibTrans" cxnId="{338137BE-28F6-4568-8877-B8A9D7784F63}">
      <dgm:prSet/>
      <dgm:spPr/>
      <dgm:t>
        <a:bodyPr/>
        <a:lstStyle/>
        <a:p>
          <a:endParaRPr lang="en-US"/>
        </a:p>
      </dgm:t>
    </dgm:pt>
    <dgm:pt modelId="{2DEB60FE-5601-4836-A8CC-748270B1F6A6}">
      <dgm:prSet/>
      <dgm:spPr/>
      <dgm:t>
        <a:bodyPr/>
        <a:lstStyle/>
        <a:p>
          <a:r>
            <a:rPr lang="en-US" smtClean="0">
              <a:latin typeface="Liberation Sans"/>
            </a:rPr>
            <a:t>Coordinate a continental TVET partnership with participation from various stakeholder organizations. These include RECs, UN agencies, Other AU Organs, CSOs and Donor Agencies. This partnership is focused on drawing strength from collaboration and reducing duplication of efforts on the continent.</a:t>
          </a:r>
          <a:endParaRPr lang="en-US" dirty="0" smtClean="0">
            <a:latin typeface="Liberation Sans"/>
          </a:endParaRPr>
        </a:p>
      </dgm:t>
    </dgm:pt>
    <dgm:pt modelId="{0B3CFAD7-76AB-4AE3-8921-7196ACF1F74E}" type="parTrans" cxnId="{D8DF11FF-773D-466B-B219-F2B8A70B9C1B}">
      <dgm:prSet/>
      <dgm:spPr/>
      <dgm:t>
        <a:bodyPr/>
        <a:lstStyle/>
        <a:p>
          <a:endParaRPr lang="en-US"/>
        </a:p>
      </dgm:t>
    </dgm:pt>
    <dgm:pt modelId="{33E3B02F-4B9F-48D2-A86F-D8F87C926269}" type="sibTrans" cxnId="{D8DF11FF-773D-466B-B219-F2B8A70B9C1B}">
      <dgm:prSet/>
      <dgm:spPr/>
      <dgm:t>
        <a:bodyPr/>
        <a:lstStyle/>
        <a:p>
          <a:endParaRPr lang="en-US"/>
        </a:p>
      </dgm:t>
    </dgm:pt>
    <dgm:pt modelId="{FEF3E821-2C0F-40E9-BDB6-B8D3AA63ED40}">
      <dgm:prSet/>
      <dgm:spPr/>
      <dgm:t>
        <a:bodyPr/>
        <a:lstStyle/>
        <a:p>
          <a:r>
            <a:rPr lang="en-US" smtClean="0">
              <a:latin typeface="Liberation Sans"/>
            </a:rPr>
            <a:t>Establish and continuously engage with a TVET group of experts who will provide technical support to the AUC </a:t>
          </a:r>
          <a:endParaRPr lang="en-US" dirty="0">
            <a:latin typeface="Liberation Sans"/>
          </a:endParaRPr>
        </a:p>
      </dgm:t>
    </dgm:pt>
    <dgm:pt modelId="{8097B9FB-9D12-4AB4-BD86-01DDD806A1E7}" type="parTrans" cxnId="{89BB059A-8DB7-4DB2-84E3-53E156143E63}">
      <dgm:prSet/>
      <dgm:spPr/>
      <dgm:t>
        <a:bodyPr/>
        <a:lstStyle/>
        <a:p>
          <a:endParaRPr lang="en-US"/>
        </a:p>
      </dgm:t>
    </dgm:pt>
    <dgm:pt modelId="{512B94F8-A327-4624-8490-F2C748C7107E}" type="sibTrans" cxnId="{89BB059A-8DB7-4DB2-84E3-53E156143E63}">
      <dgm:prSet/>
      <dgm:spPr/>
      <dgm:t>
        <a:bodyPr/>
        <a:lstStyle/>
        <a:p>
          <a:endParaRPr lang="en-US"/>
        </a:p>
      </dgm:t>
    </dgm:pt>
    <dgm:pt modelId="{A513E799-31BE-49D2-B8D1-708F45CA39A7}">
      <dgm:prSet/>
      <dgm:spPr/>
      <dgm:t>
        <a:bodyPr/>
        <a:lstStyle/>
        <a:p>
          <a:r>
            <a:rPr lang="en-US" smtClean="0">
              <a:latin typeface="Liberation Sans"/>
            </a:rPr>
            <a:t>Support the identified TVET reference centres and develop a good practices document</a:t>
          </a:r>
          <a:endParaRPr lang="en-US" dirty="0">
            <a:latin typeface="Liberation Sans"/>
          </a:endParaRPr>
        </a:p>
      </dgm:t>
    </dgm:pt>
    <dgm:pt modelId="{9C267836-6855-4866-9416-164E37C67C19}" type="parTrans" cxnId="{750F895F-A85F-4E44-9CDA-C92FB43599A7}">
      <dgm:prSet/>
      <dgm:spPr/>
      <dgm:t>
        <a:bodyPr/>
        <a:lstStyle/>
        <a:p>
          <a:endParaRPr lang="en-US"/>
        </a:p>
      </dgm:t>
    </dgm:pt>
    <dgm:pt modelId="{7AB8BA21-D6B0-44E2-BC73-E587B2F77717}" type="sibTrans" cxnId="{750F895F-A85F-4E44-9CDA-C92FB43599A7}">
      <dgm:prSet/>
      <dgm:spPr/>
      <dgm:t>
        <a:bodyPr/>
        <a:lstStyle/>
        <a:p>
          <a:endParaRPr lang="en-US"/>
        </a:p>
      </dgm:t>
    </dgm:pt>
    <dgm:pt modelId="{6BF93041-BAE0-497E-AE18-6DCC7FA92233}">
      <dgm:prSet/>
      <dgm:spPr/>
      <dgm:t>
        <a:bodyPr/>
        <a:lstStyle/>
        <a:p>
          <a:r>
            <a:rPr lang="en-US" dirty="0" smtClean="0">
              <a:latin typeface="Liberation Sans"/>
            </a:rPr>
            <a:t>Organize a capacity building workshop aimed at showcasing good practices and increasing TVET managers’ capacity to achieve these. Interventions shall focus on partnership management, technology mediated learning, competency based learning, entrepreneurial skills development amongst others </a:t>
          </a:r>
          <a:endParaRPr lang="en-US" dirty="0">
            <a:latin typeface="Liberation Sans"/>
          </a:endParaRPr>
        </a:p>
      </dgm:t>
    </dgm:pt>
    <dgm:pt modelId="{34525C86-F0D2-4F05-A51C-41DABF512846}" type="parTrans" cxnId="{66D5F678-5E10-4BD4-8829-33B43E7436DA}">
      <dgm:prSet/>
      <dgm:spPr/>
      <dgm:t>
        <a:bodyPr/>
        <a:lstStyle/>
        <a:p>
          <a:endParaRPr lang="en-US"/>
        </a:p>
      </dgm:t>
    </dgm:pt>
    <dgm:pt modelId="{9886957B-AB77-4E6A-BE7C-63A80ED7479D}" type="sibTrans" cxnId="{66D5F678-5E10-4BD4-8829-33B43E7436DA}">
      <dgm:prSet/>
      <dgm:spPr/>
      <dgm:t>
        <a:bodyPr/>
        <a:lstStyle/>
        <a:p>
          <a:endParaRPr lang="en-US"/>
        </a:p>
      </dgm:t>
    </dgm:pt>
    <dgm:pt modelId="{AA2EE030-427B-4EAD-A6B5-FA0615FC1B54}" type="pres">
      <dgm:prSet presAssocID="{45E0C252-E441-4E26-A0F5-DFACFF2D9077}" presName="Name0" presStyleCnt="0">
        <dgm:presLayoutVars>
          <dgm:chMax val="7"/>
          <dgm:chPref val="7"/>
          <dgm:dir/>
        </dgm:presLayoutVars>
      </dgm:prSet>
      <dgm:spPr/>
      <dgm:t>
        <a:bodyPr/>
        <a:lstStyle/>
        <a:p>
          <a:endParaRPr lang="en-US"/>
        </a:p>
      </dgm:t>
    </dgm:pt>
    <dgm:pt modelId="{2E85BB11-6B5E-4832-BF24-B9DE3044699A}" type="pres">
      <dgm:prSet presAssocID="{45E0C252-E441-4E26-A0F5-DFACFF2D9077}" presName="Name1" presStyleCnt="0"/>
      <dgm:spPr/>
    </dgm:pt>
    <dgm:pt modelId="{089723D8-58E5-4AD6-8218-00025D05D922}" type="pres">
      <dgm:prSet presAssocID="{45E0C252-E441-4E26-A0F5-DFACFF2D9077}" presName="cycle" presStyleCnt="0"/>
      <dgm:spPr/>
    </dgm:pt>
    <dgm:pt modelId="{D4721768-5971-434C-B59D-E7F73A78342A}" type="pres">
      <dgm:prSet presAssocID="{45E0C252-E441-4E26-A0F5-DFACFF2D9077}" presName="srcNode" presStyleLbl="node1" presStyleIdx="0" presStyleCnt="6"/>
      <dgm:spPr/>
    </dgm:pt>
    <dgm:pt modelId="{347FE14E-0018-4FAC-B65B-499D16D63171}" type="pres">
      <dgm:prSet presAssocID="{45E0C252-E441-4E26-A0F5-DFACFF2D9077}" presName="conn" presStyleLbl="parChTrans1D2" presStyleIdx="0" presStyleCnt="1"/>
      <dgm:spPr/>
      <dgm:t>
        <a:bodyPr/>
        <a:lstStyle/>
        <a:p>
          <a:endParaRPr lang="en-US"/>
        </a:p>
      </dgm:t>
    </dgm:pt>
    <dgm:pt modelId="{BE8804E5-0959-40B2-ACAB-DABA9F938B8E}" type="pres">
      <dgm:prSet presAssocID="{45E0C252-E441-4E26-A0F5-DFACFF2D9077}" presName="extraNode" presStyleLbl="node1" presStyleIdx="0" presStyleCnt="6"/>
      <dgm:spPr/>
    </dgm:pt>
    <dgm:pt modelId="{F316E829-6479-45C3-AD49-B30FAFA4BD19}" type="pres">
      <dgm:prSet presAssocID="{45E0C252-E441-4E26-A0F5-DFACFF2D9077}" presName="dstNode" presStyleLbl="node1" presStyleIdx="0" presStyleCnt="6"/>
      <dgm:spPr/>
    </dgm:pt>
    <dgm:pt modelId="{162C3B1F-033C-46C5-A9E6-0778047D0B4D}" type="pres">
      <dgm:prSet presAssocID="{23E85C1F-6066-40FF-9EFD-82183961CFCE}" presName="text_1" presStyleLbl="node1" presStyleIdx="0" presStyleCnt="6">
        <dgm:presLayoutVars>
          <dgm:bulletEnabled val="1"/>
        </dgm:presLayoutVars>
      </dgm:prSet>
      <dgm:spPr/>
      <dgm:t>
        <a:bodyPr/>
        <a:lstStyle/>
        <a:p>
          <a:endParaRPr lang="en-US"/>
        </a:p>
      </dgm:t>
    </dgm:pt>
    <dgm:pt modelId="{D45A0F0E-7087-4D61-B74D-9378C99EC57C}" type="pres">
      <dgm:prSet presAssocID="{23E85C1F-6066-40FF-9EFD-82183961CFCE}" presName="accent_1" presStyleCnt="0"/>
      <dgm:spPr/>
    </dgm:pt>
    <dgm:pt modelId="{88136F58-0745-4E5E-A7E3-A011CF4AA86B}" type="pres">
      <dgm:prSet presAssocID="{23E85C1F-6066-40FF-9EFD-82183961CFCE}" presName="accentRepeatNode" presStyleLbl="solidFgAcc1" presStyleIdx="0" presStyleCnt="6"/>
      <dgm:spPr/>
    </dgm:pt>
    <dgm:pt modelId="{BC5BEEDF-0072-4D95-9397-B49013F513C5}" type="pres">
      <dgm:prSet presAssocID="{CB67CA77-B31E-4B96-900A-D59ED987914C}" presName="text_2" presStyleLbl="node1" presStyleIdx="1" presStyleCnt="6">
        <dgm:presLayoutVars>
          <dgm:bulletEnabled val="1"/>
        </dgm:presLayoutVars>
      </dgm:prSet>
      <dgm:spPr/>
      <dgm:t>
        <a:bodyPr/>
        <a:lstStyle/>
        <a:p>
          <a:endParaRPr lang="en-US"/>
        </a:p>
      </dgm:t>
    </dgm:pt>
    <dgm:pt modelId="{1165E9A6-E8F8-44D6-9BC1-9EB69747483D}" type="pres">
      <dgm:prSet presAssocID="{CB67CA77-B31E-4B96-900A-D59ED987914C}" presName="accent_2" presStyleCnt="0"/>
      <dgm:spPr/>
    </dgm:pt>
    <dgm:pt modelId="{C6FC7143-3836-4252-B1CB-3DDEE1738741}" type="pres">
      <dgm:prSet presAssocID="{CB67CA77-B31E-4B96-900A-D59ED987914C}" presName="accentRepeatNode" presStyleLbl="solidFgAcc1" presStyleIdx="1" presStyleCnt="6"/>
      <dgm:spPr/>
    </dgm:pt>
    <dgm:pt modelId="{6B8F4A7E-4B15-42BD-B9EE-AC0934CCCF83}" type="pres">
      <dgm:prSet presAssocID="{2DEB60FE-5601-4836-A8CC-748270B1F6A6}" presName="text_3" presStyleLbl="node1" presStyleIdx="2" presStyleCnt="6">
        <dgm:presLayoutVars>
          <dgm:bulletEnabled val="1"/>
        </dgm:presLayoutVars>
      </dgm:prSet>
      <dgm:spPr/>
      <dgm:t>
        <a:bodyPr/>
        <a:lstStyle/>
        <a:p>
          <a:endParaRPr lang="en-US"/>
        </a:p>
      </dgm:t>
    </dgm:pt>
    <dgm:pt modelId="{B84876B2-A477-4A04-AA36-F70DF162A1E4}" type="pres">
      <dgm:prSet presAssocID="{2DEB60FE-5601-4836-A8CC-748270B1F6A6}" presName="accent_3" presStyleCnt="0"/>
      <dgm:spPr/>
    </dgm:pt>
    <dgm:pt modelId="{FA959FE8-5DCA-45BB-A13D-6D087468E08F}" type="pres">
      <dgm:prSet presAssocID="{2DEB60FE-5601-4836-A8CC-748270B1F6A6}" presName="accentRepeatNode" presStyleLbl="solidFgAcc1" presStyleIdx="2" presStyleCnt="6"/>
      <dgm:spPr/>
    </dgm:pt>
    <dgm:pt modelId="{D11DC514-A195-4E82-AB05-CC286C39696B}" type="pres">
      <dgm:prSet presAssocID="{FEF3E821-2C0F-40E9-BDB6-B8D3AA63ED40}" presName="text_4" presStyleLbl="node1" presStyleIdx="3" presStyleCnt="6">
        <dgm:presLayoutVars>
          <dgm:bulletEnabled val="1"/>
        </dgm:presLayoutVars>
      </dgm:prSet>
      <dgm:spPr/>
      <dgm:t>
        <a:bodyPr/>
        <a:lstStyle/>
        <a:p>
          <a:endParaRPr lang="en-US"/>
        </a:p>
      </dgm:t>
    </dgm:pt>
    <dgm:pt modelId="{6602E612-28BA-4065-8475-CA2B965402A4}" type="pres">
      <dgm:prSet presAssocID="{FEF3E821-2C0F-40E9-BDB6-B8D3AA63ED40}" presName="accent_4" presStyleCnt="0"/>
      <dgm:spPr/>
    </dgm:pt>
    <dgm:pt modelId="{842F06CC-E4C7-408F-B4BD-76D1A9BCF67E}" type="pres">
      <dgm:prSet presAssocID="{FEF3E821-2C0F-40E9-BDB6-B8D3AA63ED40}" presName="accentRepeatNode" presStyleLbl="solidFgAcc1" presStyleIdx="3" presStyleCnt="6"/>
      <dgm:spPr/>
    </dgm:pt>
    <dgm:pt modelId="{919BF838-3276-4778-9F60-7B3D881458FE}" type="pres">
      <dgm:prSet presAssocID="{A513E799-31BE-49D2-B8D1-708F45CA39A7}" presName="text_5" presStyleLbl="node1" presStyleIdx="4" presStyleCnt="6">
        <dgm:presLayoutVars>
          <dgm:bulletEnabled val="1"/>
        </dgm:presLayoutVars>
      </dgm:prSet>
      <dgm:spPr/>
      <dgm:t>
        <a:bodyPr/>
        <a:lstStyle/>
        <a:p>
          <a:endParaRPr lang="en-US"/>
        </a:p>
      </dgm:t>
    </dgm:pt>
    <dgm:pt modelId="{23096421-C6DC-4A41-93ED-8B3C01571276}" type="pres">
      <dgm:prSet presAssocID="{A513E799-31BE-49D2-B8D1-708F45CA39A7}" presName="accent_5" presStyleCnt="0"/>
      <dgm:spPr/>
    </dgm:pt>
    <dgm:pt modelId="{9D220544-CA9E-4110-864A-A36FE36D66A2}" type="pres">
      <dgm:prSet presAssocID="{A513E799-31BE-49D2-B8D1-708F45CA39A7}" presName="accentRepeatNode" presStyleLbl="solidFgAcc1" presStyleIdx="4" presStyleCnt="6"/>
      <dgm:spPr/>
    </dgm:pt>
    <dgm:pt modelId="{394E72FA-3F15-4C50-A296-7331971F8F22}" type="pres">
      <dgm:prSet presAssocID="{6BF93041-BAE0-497E-AE18-6DCC7FA92233}" presName="text_6" presStyleLbl="node1" presStyleIdx="5" presStyleCnt="6">
        <dgm:presLayoutVars>
          <dgm:bulletEnabled val="1"/>
        </dgm:presLayoutVars>
      </dgm:prSet>
      <dgm:spPr/>
      <dgm:t>
        <a:bodyPr/>
        <a:lstStyle/>
        <a:p>
          <a:endParaRPr lang="en-US"/>
        </a:p>
      </dgm:t>
    </dgm:pt>
    <dgm:pt modelId="{B8CEB55F-1BAE-439B-A10A-3C69DCEA617F}" type="pres">
      <dgm:prSet presAssocID="{6BF93041-BAE0-497E-AE18-6DCC7FA92233}" presName="accent_6" presStyleCnt="0"/>
      <dgm:spPr/>
    </dgm:pt>
    <dgm:pt modelId="{7755F8C5-4293-4FA3-92AF-0BF07801E95E}" type="pres">
      <dgm:prSet presAssocID="{6BF93041-BAE0-497E-AE18-6DCC7FA92233}" presName="accentRepeatNode" presStyleLbl="solidFgAcc1" presStyleIdx="5" presStyleCnt="6"/>
      <dgm:spPr/>
    </dgm:pt>
  </dgm:ptLst>
  <dgm:cxnLst>
    <dgm:cxn modelId="{1C7DC865-C579-4A46-8967-9DF3916BF308}" type="presOf" srcId="{2DEB60FE-5601-4836-A8CC-748270B1F6A6}" destId="{6B8F4A7E-4B15-42BD-B9EE-AC0934CCCF83}" srcOrd="0" destOrd="0" presId="urn:microsoft.com/office/officeart/2008/layout/VerticalCurvedList"/>
    <dgm:cxn modelId="{5367EE3F-E329-4074-A7A0-4911581B9D5B}" type="presOf" srcId="{CB67CA77-B31E-4B96-900A-D59ED987914C}" destId="{BC5BEEDF-0072-4D95-9397-B49013F513C5}" srcOrd="0" destOrd="0" presId="urn:microsoft.com/office/officeart/2008/layout/VerticalCurvedList"/>
    <dgm:cxn modelId="{66D5F678-5E10-4BD4-8829-33B43E7436DA}" srcId="{45E0C252-E441-4E26-A0F5-DFACFF2D9077}" destId="{6BF93041-BAE0-497E-AE18-6DCC7FA92233}" srcOrd="5" destOrd="0" parTransId="{34525C86-F0D2-4F05-A51C-41DABF512846}" sibTransId="{9886957B-AB77-4E6A-BE7C-63A80ED7479D}"/>
    <dgm:cxn modelId="{5555F718-A189-4024-8FF1-A2C322BB6828}" type="presOf" srcId="{FEF3E821-2C0F-40E9-BDB6-B8D3AA63ED40}" destId="{D11DC514-A195-4E82-AB05-CC286C39696B}" srcOrd="0" destOrd="0" presId="urn:microsoft.com/office/officeart/2008/layout/VerticalCurvedList"/>
    <dgm:cxn modelId="{C0E66402-E800-4F67-AA32-0225FAD9B54C}" type="presOf" srcId="{2C32A1CC-B42D-415B-AAFB-7EC1E0E9DA6D}" destId="{347FE14E-0018-4FAC-B65B-499D16D63171}" srcOrd="0" destOrd="0" presId="urn:microsoft.com/office/officeart/2008/layout/VerticalCurvedList"/>
    <dgm:cxn modelId="{760B4B07-2F8C-4795-9B8D-838047598699}" type="presOf" srcId="{45E0C252-E441-4E26-A0F5-DFACFF2D9077}" destId="{AA2EE030-427B-4EAD-A6B5-FA0615FC1B54}" srcOrd="0" destOrd="0" presId="urn:microsoft.com/office/officeart/2008/layout/VerticalCurvedList"/>
    <dgm:cxn modelId="{EFCD4CC1-E743-48E4-A89F-0661E70F8845}" type="presOf" srcId="{6BF93041-BAE0-497E-AE18-6DCC7FA92233}" destId="{394E72FA-3F15-4C50-A296-7331971F8F22}" srcOrd="0" destOrd="0" presId="urn:microsoft.com/office/officeart/2008/layout/VerticalCurvedList"/>
    <dgm:cxn modelId="{89BB059A-8DB7-4DB2-84E3-53E156143E63}" srcId="{45E0C252-E441-4E26-A0F5-DFACFF2D9077}" destId="{FEF3E821-2C0F-40E9-BDB6-B8D3AA63ED40}" srcOrd="3" destOrd="0" parTransId="{8097B9FB-9D12-4AB4-BD86-01DDD806A1E7}" sibTransId="{512B94F8-A327-4624-8490-F2C748C7107E}"/>
    <dgm:cxn modelId="{9E960AE5-6881-4243-A04F-F604B7657667}" srcId="{45E0C252-E441-4E26-A0F5-DFACFF2D9077}" destId="{23E85C1F-6066-40FF-9EFD-82183961CFCE}" srcOrd="0" destOrd="0" parTransId="{175D88FF-09F9-49E8-9017-ADC602D96DBA}" sibTransId="{2C32A1CC-B42D-415B-AAFB-7EC1E0E9DA6D}"/>
    <dgm:cxn modelId="{D8DF11FF-773D-466B-B219-F2B8A70B9C1B}" srcId="{45E0C252-E441-4E26-A0F5-DFACFF2D9077}" destId="{2DEB60FE-5601-4836-A8CC-748270B1F6A6}" srcOrd="2" destOrd="0" parTransId="{0B3CFAD7-76AB-4AE3-8921-7196ACF1F74E}" sibTransId="{33E3B02F-4B9F-48D2-A86F-D8F87C926269}"/>
    <dgm:cxn modelId="{338137BE-28F6-4568-8877-B8A9D7784F63}" srcId="{45E0C252-E441-4E26-A0F5-DFACFF2D9077}" destId="{CB67CA77-B31E-4B96-900A-D59ED987914C}" srcOrd="1" destOrd="0" parTransId="{88C8520A-3CE1-4F19-B528-D1257F232578}" sibTransId="{8DB87F7D-C58E-4D19-AFCE-B8D0D7B841B3}"/>
    <dgm:cxn modelId="{72A90A3C-757E-4030-A8F1-0ED147E7BF9C}" type="presOf" srcId="{A513E799-31BE-49D2-B8D1-708F45CA39A7}" destId="{919BF838-3276-4778-9F60-7B3D881458FE}" srcOrd="0" destOrd="0" presId="urn:microsoft.com/office/officeart/2008/layout/VerticalCurvedList"/>
    <dgm:cxn modelId="{0DD96949-6778-4DB8-A93F-3F35C48754CE}" type="presOf" srcId="{23E85C1F-6066-40FF-9EFD-82183961CFCE}" destId="{162C3B1F-033C-46C5-A9E6-0778047D0B4D}" srcOrd="0" destOrd="0" presId="urn:microsoft.com/office/officeart/2008/layout/VerticalCurvedList"/>
    <dgm:cxn modelId="{750F895F-A85F-4E44-9CDA-C92FB43599A7}" srcId="{45E0C252-E441-4E26-A0F5-DFACFF2D9077}" destId="{A513E799-31BE-49D2-B8D1-708F45CA39A7}" srcOrd="4" destOrd="0" parTransId="{9C267836-6855-4866-9416-164E37C67C19}" sibTransId="{7AB8BA21-D6B0-44E2-BC73-E587B2F77717}"/>
    <dgm:cxn modelId="{C03257B1-DCAD-4EF9-B39B-1534D2A3F60E}" type="presParOf" srcId="{AA2EE030-427B-4EAD-A6B5-FA0615FC1B54}" destId="{2E85BB11-6B5E-4832-BF24-B9DE3044699A}" srcOrd="0" destOrd="0" presId="urn:microsoft.com/office/officeart/2008/layout/VerticalCurvedList"/>
    <dgm:cxn modelId="{7175BAD1-FDEA-4EC5-9B9B-E74489F6F6F1}" type="presParOf" srcId="{2E85BB11-6B5E-4832-BF24-B9DE3044699A}" destId="{089723D8-58E5-4AD6-8218-00025D05D922}" srcOrd="0" destOrd="0" presId="urn:microsoft.com/office/officeart/2008/layout/VerticalCurvedList"/>
    <dgm:cxn modelId="{50A00F1C-1411-4D39-AC1C-6C033B894AA6}" type="presParOf" srcId="{089723D8-58E5-4AD6-8218-00025D05D922}" destId="{D4721768-5971-434C-B59D-E7F73A78342A}" srcOrd="0" destOrd="0" presId="urn:microsoft.com/office/officeart/2008/layout/VerticalCurvedList"/>
    <dgm:cxn modelId="{B8D4BB8F-210B-4196-AD2C-B7C18030A447}" type="presParOf" srcId="{089723D8-58E5-4AD6-8218-00025D05D922}" destId="{347FE14E-0018-4FAC-B65B-499D16D63171}" srcOrd="1" destOrd="0" presId="urn:microsoft.com/office/officeart/2008/layout/VerticalCurvedList"/>
    <dgm:cxn modelId="{25BE2494-157B-422C-AB55-632BF9753673}" type="presParOf" srcId="{089723D8-58E5-4AD6-8218-00025D05D922}" destId="{BE8804E5-0959-40B2-ACAB-DABA9F938B8E}" srcOrd="2" destOrd="0" presId="urn:microsoft.com/office/officeart/2008/layout/VerticalCurvedList"/>
    <dgm:cxn modelId="{986BBEBC-C5BF-4CB7-9801-E54D13F36259}" type="presParOf" srcId="{089723D8-58E5-4AD6-8218-00025D05D922}" destId="{F316E829-6479-45C3-AD49-B30FAFA4BD19}" srcOrd="3" destOrd="0" presId="urn:microsoft.com/office/officeart/2008/layout/VerticalCurvedList"/>
    <dgm:cxn modelId="{4C6C55B3-143C-4681-B1DE-D17CAFF71B3E}" type="presParOf" srcId="{2E85BB11-6B5E-4832-BF24-B9DE3044699A}" destId="{162C3B1F-033C-46C5-A9E6-0778047D0B4D}" srcOrd="1" destOrd="0" presId="urn:microsoft.com/office/officeart/2008/layout/VerticalCurvedList"/>
    <dgm:cxn modelId="{37CD87B0-5D91-457A-BAE4-7ADEF15B9D28}" type="presParOf" srcId="{2E85BB11-6B5E-4832-BF24-B9DE3044699A}" destId="{D45A0F0E-7087-4D61-B74D-9378C99EC57C}" srcOrd="2" destOrd="0" presId="urn:microsoft.com/office/officeart/2008/layout/VerticalCurvedList"/>
    <dgm:cxn modelId="{14A1B4AF-77D3-4333-A18C-D0D373E5F85A}" type="presParOf" srcId="{D45A0F0E-7087-4D61-B74D-9378C99EC57C}" destId="{88136F58-0745-4E5E-A7E3-A011CF4AA86B}" srcOrd="0" destOrd="0" presId="urn:microsoft.com/office/officeart/2008/layout/VerticalCurvedList"/>
    <dgm:cxn modelId="{62F662F8-6FD8-4922-8DDE-81EEC8529B25}" type="presParOf" srcId="{2E85BB11-6B5E-4832-BF24-B9DE3044699A}" destId="{BC5BEEDF-0072-4D95-9397-B49013F513C5}" srcOrd="3" destOrd="0" presId="urn:microsoft.com/office/officeart/2008/layout/VerticalCurvedList"/>
    <dgm:cxn modelId="{AAEE8EC7-19A1-4092-92AB-A06AF8039815}" type="presParOf" srcId="{2E85BB11-6B5E-4832-BF24-B9DE3044699A}" destId="{1165E9A6-E8F8-44D6-9BC1-9EB69747483D}" srcOrd="4" destOrd="0" presId="urn:microsoft.com/office/officeart/2008/layout/VerticalCurvedList"/>
    <dgm:cxn modelId="{A1319333-773D-4D79-B381-974BB3225D97}" type="presParOf" srcId="{1165E9A6-E8F8-44D6-9BC1-9EB69747483D}" destId="{C6FC7143-3836-4252-B1CB-3DDEE1738741}" srcOrd="0" destOrd="0" presId="urn:microsoft.com/office/officeart/2008/layout/VerticalCurvedList"/>
    <dgm:cxn modelId="{C5168AF8-A95F-4EA4-8715-52D82D09A2B7}" type="presParOf" srcId="{2E85BB11-6B5E-4832-BF24-B9DE3044699A}" destId="{6B8F4A7E-4B15-42BD-B9EE-AC0934CCCF83}" srcOrd="5" destOrd="0" presId="urn:microsoft.com/office/officeart/2008/layout/VerticalCurvedList"/>
    <dgm:cxn modelId="{8E8D9421-ACB4-4A90-B31C-3DFFF8B007FD}" type="presParOf" srcId="{2E85BB11-6B5E-4832-BF24-B9DE3044699A}" destId="{B84876B2-A477-4A04-AA36-F70DF162A1E4}" srcOrd="6" destOrd="0" presId="urn:microsoft.com/office/officeart/2008/layout/VerticalCurvedList"/>
    <dgm:cxn modelId="{C2AA17EA-52BB-4920-974D-2F02CF27B561}" type="presParOf" srcId="{B84876B2-A477-4A04-AA36-F70DF162A1E4}" destId="{FA959FE8-5DCA-45BB-A13D-6D087468E08F}" srcOrd="0" destOrd="0" presId="urn:microsoft.com/office/officeart/2008/layout/VerticalCurvedList"/>
    <dgm:cxn modelId="{103E39CC-FF95-43CC-9163-C4DA402B1449}" type="presParOf" srcId="{2E85BB11-6B5E-4832-BF24-B9DE3044699A}" destId="{D11DC514-A195-4E82-AB05-CC286C39696B}" srcOrd="7" destOrd="0" presId="urn:microsoft.com/office/officeart/2008/layout/VerticalCurvedList"/>
    <dgm:cxn modelId="{0546A84A-5322-4048-B25B-956590CCEC59}" type="presParOf" srcId="{2E85BB11-6B5E-4832-BF24-B9DE3044699A}" destId="{6602E612-28BA-4065-8475-CA2B965402A4}" srcOrd="8" destOrd="0" presId="urn:microsoft.com/office/officeart/2008/layout/VerticalCurvedList"/>
    <dgm:cxn modelId="{06F98FD1-A54A-4055-8AF5-9DE5FC59777B}" type="presParOf" srcId="{6602E612-28BA-4065-8475-CA2B965402A4}" destId="{842F06CC-E4C7-408F-B4BD-76D1A9BCF67E}" srcOrd="0" destOrd="0" presId="urn:microsoft.com/office/officeart/2008/layout/VerticalCurvedList"/>
    <dgm:cxn modelId="{228720A1-1CC5-4717-B819-53748DEC2011}" type="presParOf" srcId="{2E85BB11-6B5E-4832-BF24-B9DE3044699A}" destId="{919BF838-3276-4778-9F60-7B3D881458FE}" srcOrd="9" destOrd="0" presId="urn:microsoft.com/office/officeart/2008/layout/VerticalCurvedList"/>
    <dgm:cxn modelId="{A20AA1F7-88B4-44B1-9C96-21477EFDC55C}" type="presParOf" srcId="{2E85BB11-6B5E-4832-BF24-B9DE3044699A}" destId="{23096421-C6DC-4A41-93ED-8B3C01571276}" srcOrd="10" destOrd="0" presId="urn:microsoft.com/office/officeart/2008/layout/VerticalCurvedList"/>
    <dgm:cxn modelId="{E25DD68E-17AA-4981-95AD-30AD93E52A1B}" type="presParOf" srcId="{23096421-C6DC-4A41-93ED-8B3C01571276}" destId="{9D220544-CA9E-4110-864A-A36FE36D66A2}" srcOrd="0" destOrd="0" presId="urn:microsoft.com/office/officeart/2008/layout/VerticalCurvedList"/>
    <dgm:cxn modelId="{40334CC3-B2ED-495F-9BB9-77B508EB392D}" type="presParOf" srcId="{2E85BB11-6B5E-4832-BF24-B9DE3044699A}" destId="{394E72FA-3F15-4C50-A296-7331971F8F22}" srcOrd="11" destOrd="0" presId="urn:microsoft.com/office/officeart/2008/layout/VerticalCurvedList"/>
    <dgm:cxn modelId="{E7058000-9B13-4FDD-83DC-41BB1027E6B5}" type="presParOf" srcId="{2E85BB11-6B5E-4832-BF24-B9DE3044699A}" destId="{B8CEB55F-1BAE-439B-A10A-3C69DCEA617F}" srcOrd="12" destOrd="0" presId="urn:microsoft.com/office/officeart/2008/layout/VerticalCurvedList"/>
    <dgm:cxn modelId="{DF446303-DE3C-4448-8028-8738D129ABC6}" type="presParOf" srcId="{B8CEB55F-1BAE-439B-A10A-3C69DCEA617F}" destId="{7755F8C5-4293-4FA3-92AF-0BF07801E95E}"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144673-2C4B-4EB1-8ED5-6420D485833A}" type="doc">
      <dgm:prSet loTypeId="urn:microsoft.com/office/officeart/2008/layout/LinedList" loCatId="list" qsTypeId="urn:microsoft.com/office/officeart/2005/8/quickstyle/simple1" qsCatId="simple" csTypeId="urn:microsoft.com/office/officeart/2005/8/colors/colorful3" csCatId="colorful" phldr="1"/>
      <dgm:spPr/>
      <dgm:t>
        <a:bodyPr/>
        <a:lstStyle/>
        <a:p>
          <a:endParaRPr lang="en-US"/>
        </a:p>
      </dgm:t>
    </dgm:pt>
    <dgm:pt modelId="{E227ADAD-C1D3-4C49-8118-1497FE946E28}">
      <dgm:prSet phldrT="[Text]" custT="1"/>
      <dgm:spPr/>
      <dgm:t>
        <a:bodyPr/>
        <a:lstStyle/>
        <a:p>
          <a:r>
            <a:rPr lang="en-US" sz="1600" dirty="0" smtClean="0">
              <a:latin typeface="Liberation Sans"/>
            </a:rPr>
            <a:t>Advocacy and support for the strategy and implementation</a:t>
          </a:r>
          <a:endParaRPr lang="en-US" sz="1600" dirty="0">
            <a:latin typeface="Liberation Sans"/>
          </a:endParaRPr>
        </a:p>
      </dgm:t>
    </dgm:pt>
    <dgm:pt modelId="{FEF3BC2A-DB26-4926-B3AA-FA0F5F21E132}" type="parTrans" cxnId="{3B0119C9-70E8-40EF-B7F9-36597C7DD4C4}">
      <dgm:prSet/>
      <dgm:spPr/>
      <dgm:t>
        <a:bodyPr/>
        <a:lstStyle/>
        <a:p>
          <a:endParaRPr lang="en-US"/>
        </a:p>
      </dgm:t>
    </dgm:pt>
    <dgm:pt modelId="{7CE8A6F5-CD7C-4CC6-A952-335EFF3287FD}" type="sibTrans" cxnId="{3B0119C9-70E8-40EF-B7F9-36597C7DD4C4}">
      <dgm:prSet/>
      <dgm:spPr/>
      <dgm:t>
        <a:bodyPr/>
        <a:lstStyle/>
        <a:p>
          <a:endParaRPr lang="en-US"/>
        </a:p>
      </dgm:t>
    </dgm:pt>
    <dgm:pt modelId="{40013DFD-D042-4FCF-8DCC-4B5E429358FA}">
      <dgm:prSet custT="1"/>
      <dgm:spPr/>
      <dgm:t>
        <a:bodyPr/>
        <a:lstStyle/>
        <a:p>
          <a:r>
            <a:rPr lang="en-US" sz="1600" smtClean="0">
              <a:latin typeface="Liberation Sans"/>
            </a:rPr>
            <a:t>Identification and dissemination of best practice</a:t>
          </a:r>
          <a:endParaRPr lang="en-US" sz="1600" dirty="0" smtClean="0">
            <a:latin typeface="Liberation Sans"/>
          </a:endParaRPr>
        </a:p>
      </dgm:t>
    </dgm:pt>
    <dgm:pt modelId="{45B75748-779B-4C67-AE04-58B9D33FDC11}" type="parTrans" cxnId="{27176F06-9E85-4CF5-B376-05069C6D1E56}">
      <dgm:prSet/>
      <dgm:spPr/>
      <dgm:t>
        <a:bodyPr/>
        <a:lstStyle/>
        <a:p>
          <a:endParaRPr lang="en-US"/>
        </a:p>
      </dgm:t>
    </dgm:pt>
    <dgm:pt modelId="{D504FF25-C2FD-41B3-9A8F-14FAD4FCAB6C}" type="sibTrans" cxnId="{27176F06-9E85-4CF5-B376-05069C6D1E56}">
      <dgm:prSet/>
      <dgm:spPr/>
      <dgm:t>
        <a:bodyPr/>
        <a:lstStyle/>
        <a:p>
          <a:endParaRPr lang="en-US"/>
        </a:p>
      </dgm:t>
    </dgm:pt>
    <dgm:pt modelId="{EF290F71-69C2-47DF-900E-57AD81661300}">
      <dgm:prSet custT="1"/>
      <dgm:spPr/>
      <dgm:t>
        <a:bodyPr/>
        <a:lstStyle/>
        <a:p>
          <a:r>
            <a:rPr lang="en-US" sz="1600" smtClean="0">
              <a:latin typeface="Liberation Sans"/>
            </a:rPr>
            <a:t>Support for needs assessment and center development initiatives</a:t>
          </a:r>
          <a:endParaRPr lang="en-US" sz="1600" dirty="0" smtClean="0">
            <a:latin typeface="Liberation Sans"/>
          </a:endParaRPr>
        </a:p>
      </dgm:t>
    </dgm:pt>
    <dgm:pt modelId="{D122481E-27C6-4D17-B14F-C18092AC6E56}" type="parTrans" cxnId="{6EFAB726-602A-467E-8B26-9CBE31E6C19B}">
      <dgm:prSet/>
      <dgm:spPr/>
      <dgm:t>
        <a:bodyPr/>
        <a:lstStyle/>
        <a:p>
          <a:endParaRPr lang="en-US"/>
        </a:p>
      </dgm:t>
    </dgm:pt>
    <dgm:pt modelId="{BB59F0B7-A5D1-4D51-A21D-5EFCE8A1653D}" type="sibTrans" cxnId="{6EFAB726-602A-467E-8B26-9CBE31E6C19B}">
      <dgm:prSet/>
      <dgm:spPr/>
      <dgm:t>
        <a:bodyPr/>
        <a:lstStyle/>
        <a:p>
          <a:endParaRPr lang="en-US"/>
        </a:p>
      </dgm:t>
    </dgm:pt>
    <dgm:pt modelId="{CF36D737-5CCE-4518-9B99-F92815087177}">
      <dgm:prSet custT="1"/>
      <dgm:spPr/>
      <dgm:t>
        <a:bodyPr/>
        <a:lstStyle/>
        <a:p>
          <a:r>
            <a:rPr lang="en-US" sz="1600" dirty="0" smtClean="0">
              <a:latin typeface="Liberation Sans"/>
            </a:rPr>
            <a:t>Partnerships to support TVET revitalization</a:t>
          </a:r>
        </a:p>
      </dgm:t>
    </dgm:pt>
    <dgm:pt modelId="{8745964F-E6F2-41AA-B469-0B586AB34431}" type="parTrans" cxnId="{6C083B35-F4E1-4B5C-83D0-786E8D87F817}">
      <dgm:prSet/>
      <dgm:spPr/>
      <dgm:t>
        <a:bodyPr/>
        <a:lstStyle/>
        <a:p>
          <a:endParaRPr lang="en-US"/>
        </a:p>
      </dgm:t>
    </dgm:pt>
    <dgm:pt modelId="{A80FD7FD-17BA-4ABE-BCBC-B25B0501E2C4}" type="sibTrans" cxnId="{6C083B35-F4E1-4B5C-83D0-786E8D87F817}">
      <dgm:prSet/>
      <dgm:spPr/>
      <dgm:t>
        <a:bodyPr/>
        <a:lstStyle/>
        <a:p>
          <a:endParaRPr lang="en-US"/>
        </a:p>
      </dgm:t>
    </dgm:pt>
    <dgm:pt modelId="{91CA79F1-B49A-4A58-82C6-6E259C522612}">
      <dgm:prSet custT="1"/>
      <dgm:spPr/>
      <dgm:t>
        <a:bodyPr/>
        <a:lstStyle/>
        <a:p>
          <a:r>
            <a:rPr lang="en-US" sz="1600" smtClean="0">
              <a:latin typeface="Liberation Sans"/>
            </a:rPr>
            <a:t>Local advocacy for harmonization of programs and qualifications</a:t>
          </a:r>
          <a:endParaRPr lang="en-US" sz="1600" dirty="0" smtClean="0">
            <a:latin typeface="Liberation Sans"/>
          </a:endParaRPr>
        </a:p>
      </dgm:t>
    </dgm:pt>
    <dgm:pt modelId="{C7D5984B-5C2B-45CE-9DEF-CC8B6B6499A8}" type="parTrans" cxnId="{853D0056-755C-4F5A-858E-87ACB4EF1104}">
      <dgm:prSet/>
      <dgm:spPr/>
      <dgm:t>
        <a:bodyPr/>
        <a:lstStyle/>
        <a:p>
          <a:endParaRPr lang="en-US"/>
        </a:p>
      </dgm:t>
    </dgm:pt>
    <dgm:pt modelId="{EC0A4FA6-2B09-484A-9410-E1C6BAF3C1A3}" type="sibTrans" cxnId="{853D0056-755C-4F5A-858E-87ACB4EF1104}">
      <dgm:prSet/>
      <dgm:spPr/>
      <dgm:t>
        <a:bodyPr/>
        <a:lstStyle/>
        <a:p>
          <a:endParaRPr lang="en-US"/>
        </a:p>
      </dgm:t>
    </dgm:pt>
    <dgm:pt modelId="{8C178BDC-3073-4942-B432-5CC0534F7641}">
      <dgm:prSet custT="1"/>
      <dgm:spPr/>
      <dgm:t>
        <a:bodyPr/>
        <a:lstStyle/>
        <a:p>
          <a:r>
            <a:rPr lang="en-US" sz="1600" dirty="0" smtClean="0">
              <a:latin typeface="Liberation Sans"/>
            </a:rPr>
            <a:t>Research, Monitoring and Evaluation for policy support and planning</a:t>
          </a:r>
        </a:p>
      </dgm:t>
    </dgm:pt>
    <dgm:pt modelId="{86B246A0-3907-4B1C-BB7C-5E413D2B5EF0}" type="parTrans" cxnId="{64B27EE9-9CEA-465A-9162-68045EEA7137}">
      <dgm:prSet/>
      <dgm:spPr/>
      <dgm:t>
        <a:bodyPr/>
        <a:lstStyle/>
        <a:p>
          <a:endParaRPr lang="en-US"/>
        </a:p>
      </dgm:t>
    </dgm:pt>
    <dgm:pt modelId="{D3C42669-E688-48A2-B62D-E17D54F0E4D7}" type="sibTrans" cxnId="{64B27EE9-9CEA-465A-9162-68045EEA7137}">
      <dgm:prSet/>
      <dgm:spPr/>
      <dgm:t>
        <a:bodyPr/>
        <a:lstStyle/>
        <a:p>
          <a:endParaRPr lang="en-US"/>
        </a:p>
      </dgm:t>
    </dgm:pt>
    <dgm:pt modelId="{5EB639FC-E161-4BE8-AC8A-6006ABFD1DD6}" type="pres">
      <dgm:prSet presAssocID="{36144673-2C4B-4EB1-8ED5-6420D485833A}" presName="vert0" presStyleCnt="0">
        <dgm:presLayoutVars>
          <dgm:dir/>
          <dgm:animOne val="branch"/>
          <dgm:animLvl val="lvl"/>
        </dgm:presLayoutVars>
      </dgm:prSet>
      <dgm:spPr/>
      <dgm:t>
        <a:bodyPr/>
        <a:lstStyle/>
        <a:p>
          <a:endParaRPr lang="en-US"/>
        </a:p>
      </dgm:t>
    </dgm:pt>
    <dgm:pt modelId="{D2AAC7CB-23F1-4920-9C83-C373BBEDE1D3}" type="pres">
      <dgm:prSet presAssocID="{E227ADAD-C1D3-4C49-8118-1497FE946E28}" presName="thickLine" presStyleLbl="alignNode1" presStyleIdx="0" presStyleCnt="6"/>
      <dgm:spPr/>
    </dgm:pt>
    <dgm:pt modelId="{134DC5E0-9544-4882-B356-D829666389CA}" type="pres">
      <dgm:prSet presAssocID="{E227ADAD-C1D3-4C49-8118-1497FE946E28}" presName="horz1" presStyleCnt="0"/>
      <dgm:spPr/>
    </dgm:pt>
    <dgm:pt modelId="{4F744381-DB88-478E-B455-A278E03EB26A}" type="pres">
      <dgm:prSet presAssocID="{E227ADAD-C1D3-4C49-8118-1497FE946E28}" presName="tx1" presStyleLbl="revTx" presStyleIdx="0" presStyleCnt="6"/>
      <dgm:spPr/>
      <dgm:t>
        <a:bodyPr/>
        <a:lstStyle/>
        <a:p>
          <a:endParaRPr lang="en-US"/>
        </a:p>
      </dgm:t>
    </dgm:pt>
    <dgm:pt modelId="{43C4A26B-A95F-4FEC-8558-C76689832B24}" type="pres">
      <dgm:prSet presAssocID="{E227ADAD-C1D3-4C49-8118-1497FE946E28}" presName="vert1" presStyleCnt="0"/>
      <dgm:spPr/>
    </dgm:pt>
    <dgm:pt modelId="{9689B897-FAA2-4F55-AAFB-A730E9A3BFAB}" type="pres">
      <dgm:prSet presAssocID="{40013DFD-D042-4FCF-8DCC-4B5E429358FA}" presName="thickLine" presStyleLbl="alignNode1" presStyleIdx="1" presStyleCnt="6"/>
      <dgm:spPr/>
    </dgm:pt>
    <dgm:pt modelId="{5E12A523-2272-4574-8453-0D7FB24B1322}" type="pres">
      <dgm:prSet presAssocID="{40013DFD-D042-4FCF-8DCC-4B5E429358FA}" presName="horz1" presStyleCnt="0"/>
      <dgm:spPr/>
    </dgm:pt>
    <dgm:pt modelId="{623B2995-52EA-438D-8ADE-93C932390FD0}" type="pres">
      <dgm:prSet presAssocID="{40013DFD-D042-4FCF-8DCC-4B5E429358FA}" presName="tx1" presStyleLbl="revTx" presStyleIdx="1" presStyleCnt="6"/>
      <dgm:spPr/>
      <dgm:t>
        <a:bodyPr/>
        <a:lstStyle/>
        <a:p>
          <a:endParaRPr lang="en-US"/>
        </a:p>
      </dgm:t>
    </dgm:pt>
    <dgm:pt modelId="{33F68F65-42AB-493E-8379-7AF77BB8B95F}" type="pres">
      <dgm:prSet presAssocID="{40013DFD-D042-4FCF-8DCC-4B5E429358FA}" presName="vert1" presStyleCnt="0"/>
      <dgm:spPr/>
    </dgm:pt>
    <dgm:pt modelId="{7B05136C-5D1E-4D65-AC9A-07E9AA7D9236}" type="pres">
      <dgm:prSet presAssocID="{EF290F71-69C2-47DF-900E-57AD81661300}" presName="thickLine" presStyleLbl="alignNode1" presStyleIdx="2" presStyleCnt="6"/>
      <dgm:spPr/>
    </dgm:pt>
    <dgm:pt modelId="{F972A7C9-AB77-47F7-AD89-00050987001E}" type="pres">
      <dgm:prSet presAssocID="{EF290F71-69C2-47DF-900E-57AD81661300}" presName="horz1" presStyleCnt="0"/>
      <dgm:spPr/>
    </dgm:pt>
    <dgm:pt modelId="{1DA47330-A2AB-4D08-A41F-715444CD1BA4}" type="pres">
      <dgm:prSet presAssocID="{EF290F71-69C2-47DF-900E-57AD81661300}" presName="tx1" presStyleLbl="revTx" presStyleIdx="2" presStyleCnt="6"/>
      <dgm:spPr/>
      <dgm:t>
        <a:bodyPr/>
        <a:lstStyle/>
        <a:p>
          <a:endParaRPr lang="en-US"/>
        </a:p>
      </dgm:t>
    </dgm:pt>
    <dgm:pt modelId="{FCF986CF-CC5A-48B7-875B-2FB0CB528A45}" type="pres">
      <dgm:prSet presAssocID="{EF290F71-69C2-47DF-900E-57AD81661300}" presName="vert1" presStyleCnt="0"/>
      <dgm:spPr/>
    </dgm:pt>
    <dgm:pt modelId="{592C589C-B846-4EE7-8A36-0D2A840268DE}" type="pres">
      <dgm:prSet presAssocID="{CF36D737-5CCE-4518-9B99-F92815087177}" presName="thickLine" presStyleLbl="alignNode1" presStyleIdx="3" presStyleCnt="6"/>
      <dgm:spPr/>
    </dgm:pt>
    <dgm:pt modelId="{235E25DD-E844-4C77-ACB9-BEAC73F043A7}" type="pres">
      <dgm:prSet presAssocID="{CF36D737-5CCE-4518-9B99-F92815087177}" presName="horz1" presStyleCnt="0"/>
      <dgm:spPr/>
    </dgm:pt>
    <dgm:pt modelId="{EDEE68A7-3EED-4103-A4EE-D3C8FF4DA88B}" type="pres">
      <dgm:prSet presAssocID="{CF36D737-5CCE-4518-9B99-F92815087177}" presName="tx1" presStyleLbl="revTx" presStyleIdx="3" presStyleCnt="6"/>
      <dgm:spPr/>
      <dgm:t>
        <a:bodyPr/>
        <a:lstStyle/>
        <a:p>
          <a:endParaRPr lang="en-US"/>
        </a:p>
      </dgm:t>
    </dgm:pt>
    <dgm:pt modelId="{D2A2091E-C47B-42E7-8572-A17ECC202D4D}" type="pres">
      <dgm:prSet presAssocID="{CF36D737-5CCE-4518-9B99-F92815087177}" presName="vert1" presStyleCnt="0"/>
      <dgm:spPr/>
    </dgm:pt>
    <dgm:pt modelId="{DBA95ED1-A920-41A6-990C-78CB070B87EA}" type="pres">
      <dgm:prSet presAssocID="{91CA79F1-B49A-4A58-82C6-6E259C522612}" presName="thickLine" presStyleLbl="alignNode1" presStyleIdx="4" presStyleCnt="6"/>
      <dgm:spPr/>
    </dgm:pt>
    <dgm:pt modelId="{3C80699C-FF6B-4BCE-91DB-6E28006F2B38}" type="pres">
      <dgm:prSet presAssocID="{91CA79F1-B49A-4A58-82C6-6E259C522612}" presName="horz1" presStyleCnt="0"/>
      <dgm:spPr/>
    </dgm:pt>
    <dgm:pt modelId="{765C9753-F6E4-4228-8B60-8FBA256E6622}" type="pres">
      <dgm:prSet presAssocID="{91CA79F1-B49A-4A58-82C6-6E259C522612}" presName="tx1" presStyleLbl="revTx" presStyleIdx="4" presStyleCnt="6"/>
      <dgm:spPr/>
      <dgm:t>
        <a:bodyPr/>
        <a:lstStyle/>
        <a:p>
          <a:endParaRPr lang="en-US"/>
        </a:p>
      </dgm:t>
    </dgm:pt>
    <dgm:pt modelId="{F23D4E6E-3997-42E8-88E4-6CC6DD2C638D}" type="pres">
      <dgm:prSet presAssocID="{91CA79F1-B49A-4A58-82C6-6E259C522612}" presName="vert1" presStyleCnt="0"/>
      <dgm:spPr/>
    </dgm:pt>
    <dgm:pt modelId="{78B49A20-96A7-4B57-AC18-438332F04AE3}" type="pres">
      <dgm:prSet presAssocID="{8C178BDC-3073-4942-B432-5CC0534F7641}" presName="thickLine" presStyleLbl="alignNode1" presStyleIdx="5" presStyleCnt="6"/>
      <dgm:spPr/>
    </dgm:pt>
    <dgm:pt modelId="{1BEE0D7E-842A-4849-A394-DBCD68B4A471}" type="pres">
      <dgm:prSet presAssocID="{8C178BDC-3073-4942-B432-5CC0534F7641}" presName="horz1" presStyleCnt="0"/>
      <dgm:spPr/>
    </dgm:pt>
    <dgm:pt modelId="{889B3F11-17DE-4487-AD00-E6113ABD8D12}" type="pres">
      <dgm:prSet presAssocID="{8C178BDC-3073-4942-B432-5CC0534F7641}" presName="tx1" presStyleLbl="revTx" presStyleIdx="5" presStyleCnt="6"/>
      <dgm:spPr/>
      <dgm:t>
        <a:bodyPr/>
        <a:lstStyle/>
        <a:p>
          <a:endParaRPr lang="en-US"/>
        </a:p>
      </dgm:t>
    </dgm:pt>
    <dgm:pt modelId="{766F8CED-07E5-4A0B-BA90-58362ED9021F}" type="pres">
      <dgm:prSet presAssocID="{8C178BDC-3073-4942-B432-5CC0534F7641}" presName="vert1" presStyleCnt="0"/>
      <dgm:spPr/>
    </dgm:pt>
  </dgm:ptLst>
  <dgm:cxnLst>
    <dgm:cxn modelId="{D0EA3FF4-3168-4000-B86D-A701C78CC48E}" type="presOf" srcId="{EF290F71-69C2-47DF-900E-57AD81661300}" destId="{1DA47330-A2AB-4D08-A41F-715444CD1BA4}" srcOrd="0" destOrd="0" presId="urn:microsoft.com/office/officeart/2008/layout/LinedList"/>
    <dgm:cxn modelId="{6EFAB726-602A-467E-8B26-9CBE31E6C19B}" srcId="{36144673-2C4B-4EB1-8ED5-6420D485833A}" destId="{EF290F71-69C2-47DF-900E-57AD81661300}" srcOrd="2" destOrd="0" parTransId="{D122481E-27C6-4D17-B14F-C18092AC6E56}" sibTransId="{BB59F0B7-A5D1-4D51-A21D-5EFCE8A1653D}"/>
    <dgm:cxn modelId="{31BA5800-370E-4E47-90F3-1FCC061BEF88}" type="presOf" srcId="{CF36D737-5CCE-4518-9B99-F92815087177}" destId="{EDEE68A7-3EED-4103-A4EE-D3C8FF4DA88B}" srcOrd="0" destOrd="0" presId="urn:microsoft.com/office/officeart/2008/layout/LinedList"/>
    <dgm:cxn modelId="{3E748B87-0BB4-4D6C-AE6C-AAD261034086}" type="presOf" srcId="{91CA79F1-B49A-4A58-82C6-6E259C522612}" destId="{765C9753-F6E4-4228-8B60-8FBA256E6622}" srcOrd="0" destOrd="0" presId="urn:microsoft.com/office/officeart/2008/layout/LinedList"/>
    <dgm:cxn modelId="{6C083B35-F4E1-4B5C-83D0-786E8D87F817}" srcId="{36144673-2C4B-4EB1-8ED5-6420D485833A}" destId="{CF36D737-5CCE-4518-9B99-F92815087177}" srcOrd="3" destOrd="0" parTransId="{8745964F-E6F2-41AA-B469-0B586AB34431}" sibTransId="{A80FD7FD-17BA-4ABE-BCBC-B25B0501E2C4}"/>
    <dgm:cxn modelId="{DABEDEC5-B955-409E-9203-041D1FA13E75}" type="presOf" srcId="{36144673-2C4B-4EB1-8ED5-6420D485833A}" destId="{5EB639FC-E161-4BE8-AC8A-6006ABFD1DD6}" srcOrd="0" destOrd="0" presId="urn:microsoft.com/office/officeart/2008/layout/LinedList"/>
    <dgm:cxn modelId="{3B0119C9-70E8-40EF-B7F9-36597C7DD4C4}" srcId="{36144673-2C4B-4EB1-8ED5-6420D485833A}" destId="{E227ADAD-C1D3-4C49-8118-1497FE946E28}" srcOrd="0" destOrd="0" parTransId="{FEF3BC2A-DB26-4926-B3AA-FA0F5F21E132}" sibTransId="{7CE8A6F5-CD7C-4CC6-A952-335EFF3287FD}"/>
    <dgm:cxn modelId="{27176F06-9E85-4CF5-B376-05069C6D1E56}" srcId="{36144673-2C4B-4EB1-8ED5-6420D485833A}" destId="{40013DFD-D042-4FCF-8DCC-4B5E429358FA}" srcOrd="1" destOrd="0" parTransId="{45B75748-779B-4C67-AE04-58B9D33FDC11}" sibTransId="{D504FF25-C2FD-41B3-9A8F-14FAD4FCAB6C}"/>
    <dgm:cxn modelId="{27A1BA0B-56CC-4A8F-A66A-49277C97349E}" type="presOf" srcId="{8C178BDC-3073-4942-B432-5CC0534F7641}" destId="{889B3F11-17DE-4487-AD00-E6113ABD8D12}" srcOrd="0" destOrd="0" presId="urn:microsoft.com/office/officeart/2008/layout/LinedList"/>
    <dgm:cxn modelId="{64B27EE9-9CEA-465A-9162-68045EEA7137}" srcId="{36144673-2C4B-4EB1-8ED5-6420D485833A}" destId="{8C178BDC-3073-4942-B432-5CC0534F7641}" srcOrd="5" destOrd="0" parTransId="{86B246A0-3907-4B1C-BB7C-5E413D2B5EF0}" sibTransId="{D3C42669-E688-48A2-B62D-E17D54F0E4D7}"/>
    <dgm:cxn modelId="{853D0056-755C-4F5A-858E-87ACB4EF1104}" srcId="{36144673-2C4B-4EB1-8ED5-6420D485833A}" destId="{91CA79F1-B49A-4A58-82C6-6E259C522612}" srcOrd="4" destOrd="0" parTransId="{C7D5984B-5C2B-45CE-9DEF-CC8B6B6499A8}" sibTransId="{EC0A4FA6-2B09-484A-9410-E1C6BAF3C1A3}"/>
    <dgm:cxn modelId="{D083720F-1493-4CFC-8501-3738C1692D30}" type="presOf" srcId="{E227ADAD-C1D3-4C49-8118-1497FE946E28}" destId="{4F744381-DB88-478E-B455-A278E03EB26A}" srcOrd="0" destOrd="0" presId="urn:microsoft.com/office/officeart/2008/layout/LinedList"/>
    <dgm:cxn modelId="{F513DD2A-0324-44CF-AE83-F1E41D231D7E}" type="presOf" srcId="{40013DFD-D042-4FCF-8DCC-4B5E429358FA}" destId="{623B2995-52EA-438D-8ADE-93C932390FD0}" srcOrd="0" destOrd="0" presId="urn:microsoft.com/office/officeart/2008/layout/LinedList"/>
    <dgm:cxn modelId="{00A84E48-DC24-4D14-B662-7A4D4354B5F4}" type="presParOf" srcId="{5EB639FC-E161-4BE8-AC8A-6006ABFD1DD6}" destId="{D2AAC7CB-23F1-4920-9C83-C373BBEDE1D3}" srcOrd="0" destOrd="0" presId="urn:microsoft.com/office/officeart/2008/layout/LinedList"/>
    <dgm:cxn modelId="{46C0D240-52B3-428B-8684-0C7D59370B2F}" type="presParOf" srcId="{5EB639FC-E161-4BE8-AC8A-6006ABFD1DD6}" destId="{134DC5E0-9544-4882-B356-D829666389CA}" srcOrd="1" destOrd="0" presId="urn:microsoft.com/office/officeart/2008/layout/LinedList"/>
    <dgm:cxn modelId="{7AB876C1-ED27-429F-8AAF-E7E873A95E7B}" type="presParOf" srcId="{134DC5E0-9544-4882-B356-D829666389CA}" destId="{4F744381-DB88-478E-B455-A278E03EB26A}" srcOrd="0" destOrd="0" presId="urn:microsoft.com/office/officeart/2008/layout/LinedList"/>
    <dgm:cxn modelId="{66B46E80-1459-46FA-AA63-7D73BC626F6E}" type="presParOf" srcId="{134DC5E0-9544-4882-B356-D829666389CA}" destId="{43C4A26B-A95F-4FEC-8558-C76689832B24}" srcOrd="1" destOrd="0" presId="urn:microsoft.com/office/officeart/2008/layout/LinedList"/>
    <dgm:cxn modelId="{7C6CD55A-A268-4F64-9A6F-23CBD314934B}" type="presParOf" srcId="{5EB639FC-E161-4BE8-AC8A-6006ABFD1DD6}" destId="{9689B897-FAA2-4F55-AAFB-A730E9A3BFAB}" srcOrd="2" destOrd="0" presId="urn:microsoft.com/office/officeart/2008/layout/LinedList"/>
    <dgm:cxn modelId="{FEE916F3-5D60-4BED-B864-9DEB2019E5E3}" type="presParOf" srcId="{5EB639FC-E161-4BE8-AC8A-6006ABFD1DD6}" destId="{5E12A523-2272-4574-8453-0D7FB24B1322}" srcOrd="3" destOrd="0" presId="urn:microsoft.com/office/officeart/2008/layout/LinedList"/>
    <dgm:cxn modelId="{5A69AE03-411A-4EF7-B8BD-A7F6734D964E}" type="presParOf" srcId="{5E12A523-2272-4574-8453-0D7FB24B1322}" destId="{623B2995-52EA-438D-8ADE-93C932390FD0}" srcOrd="0" destOrd="0" presId="urn:microsoft.com/office/officeart/2008/layout/LinedList"/>
    <dgm:cxn modelId="{DD900185-AEA1-420B-A0A4-23530D6CCC61}" type="presParOf" srcId="{5E12A523-2272-4574-8453-0D7FB24B1322}" destId="{33F68F65-42AB-493E-8379-7AF77BB8B95F}" srcOrd="1" destOrd="0" presId="urn:microsoft.com/office/officeart/2008/layout/LinedList"/>
    <dgm:cxn modelId="{A31F61C5-335D-4C69-88D1-82F84904E092}" type="presParOf" srcId="{5EB639FC-E161-4BE8-AC8A-6006ABFD1DD6}" destId="{7B05136C-5D1E-4D65-AC9A-07E9AA7D9236}" srcOrd="4" destOrd="0" presId="urn:microsoft.com/office/officeart/2008/layout/LinedList"/>
    <dgm:cxn modelId="{4245CC40-2D1C-404C-820A-1E84F15FB9C7}" type="presParOf" srcId="{5EB639FC-E161-4BE8-AC8A-6006ABFD1DD6}" destId="{F972A7C9-AB77-47F7-AD89-00050987001E}" srcOrd="5" destOrd="0" presId="urn:microsoft.com/office/officeart/2008/layout/LinedList"/>
    <dgm:cxn modelId="{C05A65DF-EED3-48E1-8326-0D774B0DB9AC}" type="presParOf" srcId="{F972A7C9-AB77-47F7-AD89-00050987001E}" destId="{1DA47330-A2AB-4D08-A41F-715444CD1BA4}" srcOrd="0" destOrd="0" presId="urn:microsoft.com/office/officeart/2008/layout/LinedList"/>
    <dgm:cxn modelId="{6D3FDE5B-A352-4419-8303-1EF04FADEF3A}" type="presParOf" srcId="{F972A7C9-AB77-47F7-AD89-00050987001E}" destId="{FCF986CF-CC5A-48B7-875B-2FB0CB528A45}" srcOrd="1" destOrd="0" presId="urn:microsoft.com/office/officeart/2008/layout/LinedList"/>
    <dgm:cxn modelId="{D5BEC709-1670-4721-85E6-C5E2622A1FA1}" type="presParOf" srcId="{5EB639FC-E161-4BE8-AC8A-6006ABFD1DD6}" destId="{592C589C-B846-4EE7-8A36-0D2A840268DE}" srcOrd="6" destOrd="0" presId="urn:microsoft.com/office/officeart/2008/layout/LinedList"/>
    <dgm:cxn modelId="{9BBB05AC-F981-40CB-BE58-FEB462F278C4}" type="presParOf" srcId="{5EB639FC-E161-4BE8-AC8A-6006ABFD1DD6}" destId="{235E25DD-E844-4C77-ACB9-BEAC73F043A7}" srcOrd="7" destOrd="0" presId="urn:microsoft.com/office/officeart/2008/layout/LinedList"/>
    <dgm:cxn modelId="{B6B7DB60-387A-4810-8959-B9D0399BEA60}" type="presParOf" srcId="{235E25DD-E844-4C77-ACB9-BEAC73F043A7}" destId="{EDEE68A7-3EED-4103-A4EE-D3C8FF4DA88B}" srcOrd="0" destOrd="0" presId="urn:microsoft.com/office/officeart/2008/layout/LinedList"/>
    <dgm:cxn modelId="{D1B6C334-1AF9-4B6C-9E44-05327C293AB3}" type="presParOf" srcId="{235E25DD-E844-4C77-ACB9-BEAC73F043A7}" destId="{D2A2091E-C47B-42E7-8572-A17ECC202D4D}" srcOrd="1" destOrd="0" presId="urn:microsoft.com/office/officeart/2008/layout/LinedList"/>
    <dgm:cxn modelId="{CB0D709C-AE77-4C7F-8A44-9A562CCE245C}" type="presParOf" srcId="{5EB639FC-E161-4BE8-AC8A-6006ABFD1DD6}" destId="{DBA95ED1-A920-41A6-990C-78CB070B87EA}" srcOrd="8" destOrd="0" presId="urn:microsoft.com/office/officeart/2008/layout/LinedList"/>
    <dgm:cxn modelId="{0C9AAD41-6D72-4422-9A04-C4642AF3AF89}" type="presParOf" srcId="{5EB639FC-E161-4BE8-AC8A-6006ABFD1DD6}" destId="{3C80699C-FF6B-4BCE-91DB-6E28006F2B38}" srcOrd="9" destOrd="0" presId="urn:microsoft.com/office/officeart/2008/layout/LinedList"/>
    <dgm:cxn modelId="{49E2E3F6-1046-4843-8F6A-EB1C42F41461}" type="presParOf" srcId="{3C80699C-FF6B-4BCE-91DB-6E28006F2B38}" destId="{765C9753-F6E4-4228-8B60-8FBA256E6622}" srcOrd="0" destOrd="0" presId="urn:microsoft.com/office/officeart/2008/layout/LinedList"/>
    <dgm:cxn modelId="{251FFA8E-57C1-44FF-B424-F8A380999849}" type="presParOf" srcId="{3C80699C-FF6B-4BCE-91DB-6E28006F2B38}" destId="{F23D4E6E-3997-42E8-88E4-6CC6DD2C638D}" srcOrd="1" destOrd="0" presId="urn:microsoft.com/office/officeart/2008/layout/LinedList"/>
    <dgm:cxn modelId="{17F23F0F-097C-4EC4-8937-A34BE60667FC}" type="presParOf" srcId="{5EB639FC-E161-4BE8-AC8A-6006ABFD1DD6}" destId="{78B49A20-96A7-4B57-AC18-438332F04AE3}" srcOrd="10" destOrd="0" presId="urn:microsoft.com/office/officeart/2008/layout/LinedList"/>
    <dgm:cxn modelId="{F8039268-F983-4D27-B46D-C14BB2A21A7A}" type="presParOf" srcId="{5EB639FC-E161-4BE8-AC8A-6006ABFD1DD6}" destId="{1BEE0D7E-842A-4849-A394-DBCD68B4A471}" srcOrd="11" destOrd="0" presId="urn:microsoft.com/office/officeart/2008/layout/LinedList"/>
    <dgm:cxn modelId="{1FA4C29E-BB79-47C8-836C-43A3AE7EC0C0}" type="presParOf" srcId="{1BEE0D7E-842A-4849-A394-DBCD68B4A471}" destId="{889B3F11-17DE-4487-AD00-E6113ABD8D12}" srcOrd="0" destOrd="0" presId="urn:microsoft.com/office/officeart/2008/layout/LinedList"/>
    <dgm:cxn modelId="{774AD9E5-693E-4F6B-B024-B9F0F3F09844}" type="presParOf" srcId="{1BEE0D7E-842A-4849-A394-DBCD68B4A471}" destId="{766F8CED-07E5-4A0B-BA90-58362ED9021F}" srcOrd="1" destOrd="0" presId="urn:microsoft.com/office/officeart/2008/layout/Lin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47FE14E-0018-4FAC-B65B-499D16D63171}">
      <dsp:nvSpPr>
        <dsp:cNvPr id="0" name=""/>
        <dsp:cNvSpPr/>
      </dsp:nvSpPr>
      <dsp:spPr>
        <a:xfrm>
          <a:off x="-7839921" y="-1198082"/>
          <a:ext cx="9330364" cy="9330364"/>
        </a:xfrm>
        <a:prstGeom prst="blockArc">
          <a:avLst>
            <a:gd name="adj1" fmla="val 18900000"/>
            <a:gd name="adj2" fmla="val 2700000"/>
            <a:gd name="adj3" fmla="val 232"/>
          </a:avLst>
        </a:pr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C3B1F-033C-46C5-A9E6-0778047D0B4D}">
      <dsp:nvSpPr>
        <dsp:cNvPr id="0" name=""/>
        <dsp:cNvSpPr/>
      </dsp:nvSpPr>
      <dsp:spPr>
        <a:xfrm>
          <a:off x="555082" y="365154"/>
          <a:ext cx="6104183" cy="73003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dirty="0" smtClean="0">
              <a:latin typeface="Liberation Sans"/>
            </a:rPr>
            <a:t>Implementation of key recommendations of the TVET strategy  particularly focusing on the role of the AUC. </a:t>
          </a:r>
          <a:endParaRPr lang="en-US" sz="1000" kern="1200" dirty="0">
            <a:latin typeface="Liberation Sans"/>
          </a:endParaRPr>
        </a:p>
      </dsp:txBody>
      <dsp:txXfrm>
        <a:off x="555082" y="365154"/>
        <a:ext cx="6104183" cy="730032"/>
      </dsp:txXfrm>
    </dsp:sp>
    <dsp:sp modelId="{88136F58-0745-4E5E-A7E3-A011CF4AA86B}">
      <dsp:nvSpPr>
        <dsp:cNvPr id="0" name=""/>
        <dsp:cNvSpPr/>
      </dsp:nvSpPr>
      <dsp:spPr>
        <a:xfrm>
          <a:off x="98812" y="273900"/>
          <a:ext cx="912540" cy="912540"/>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5BEEDF-0072-4D95-9397-B49013F513C5}">
      <dsp:nvSpPr>
        <dsp:cNvPr id="0" name=""/>
        <dsp:cNvSpPr/>
      </dsp:nvSpPr>
      <dsp:spPr>
        <a:xfrm>
          <a:off x="1155584" y="1460065"/>
          <a:ext cx="5503682" cy="730032"/>
        </a:xfrm>
        <a:prstGeom prst="rect">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smtClean="0">
              <a:latin typeface="Liberation Sans"/>
            </a:rPr>
            <a:t>Engage with REC’s on TVET implementation to ensure regional harmonization of policies and sustainability</a:t>
          </a:r>
          <a:endParaRPr lang="en-US" sz="1000" kern="1200" dirty="0" smtClean="0">
            <a:latin typeface="Liberation Sans"/>
          </a:endParaRPr>
        </a:p>
      </dsp:txBody>
      <dsp:txXfrm>
        <a:off x="1155584" y="1460065"/>
        <a:ext cx="5503682" cy="730032"/>
      </dsp:txXfrm>
    </dsp:sp>
    <dsp:sp modelId="{C6FC7143-3836-4252-B1CB-3DDEE1738741}">
      <dsp:nvSpPr>
        <dsp:cNvPr id="0" name=""/>
        <dsp:cNvSpPr/>
      </dsp:nvSpPr>
      <dsp:spPr>
        <a:xfrm>
          <a:off x="699314" y="1368811"/>
          <a:ext cx="912540" cy="912540"/>
        </a:xfrm>
        <a:prstGeom prst="ellipse">
          <a:avLst/>
        </a:prstGeom>
        <a:solidFill>
          <a:schemeClr val="lt1">
            <a:hueOff val="0"/>
            <a:satOff val="0"/>
            <a:lumOff val="0"/>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dsp:style>
    </dsp:sp>
    <dsp:sp modelId="{6B8F4A7E-4B15-42BD-B9EE-AC0934CCCF83}">
      <dsp:nvSpPr>
        <dsp:cNvPr id="0" name=""/>
        <dsp:cNvSpPr/>
      </dsp:nvSpPr>
      <dsp:spPr>
        <a:xfrm>
          <a:off x="1430178" y="2554975"/>
          <a:ext cx="5229087" cy="730032"/>
        </a:xfrm>
        <a:prstGeom prst="rect">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smtClean="0">
              <a:latin typeface="Liberation Sans"/>
            </a:rPr>
            <a:t>Coordinate a continental TVET partnership with participation from various stakeholder organizations. These include RECs, UN agencies, Other AU Organs, CSOs and Donor Agencies. This partnership is focused on drawing strength from collaboration and reducing duplication of efforts on the continent.</a:t>
          </a:r>
          <a:endParaRPr lang="en-US" sz="1000" kern="1200" dirty="0" smtClean="0">
            <a:latin typeface="Liberation Sans"/>
          </a:endParaRPr>
        </a:p>
      </dsp:txBody>
      <dsp:txXfrm>
        <a:off x="1430178" y="2554975"/>
        <a:ext cx="5229087" cy="730032"/>
      </dsp:txXfrm>
    </dsp:sp>
    <dsp:sp modelId="{FA959FE8-5DCA-45BB-A13D-6D087468E08F}">
      <dsp:nvSpPr>
        <dsp:cNvPr id="0" name=""/>
        <dsp:cNvSpPr/>
      </dsp:nvSpPr>
      <dsp:spPr>
        <a:xfrm>
          <a:off x="973908" y="2463721"/>
          <a:ext cx="912540" cy="912540"/>
        </a:xfrm>
        <a:prstGeom prst="ellipse">
          <a:avLst/>
        </a:prstGeom>
        <a:solidFill>
          <a:schemeClr val="lt1">
            <a:hueOff val="0"/>
            <a:satOff val="0"/>
            <a:lumOff val="0"/>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dsp:style>
    </dsp:sp>
    <dsp:sp modelId="{D11DC514-A195-4E82-AB05-CC286C39696B}">
      <dsp:nvSpPr>
        <dsp:cNvPr id="0" name=""/>
        <dsp:cNvSpPr/>
      </dsp:nvSpPr>
      <dsp:spPr>
        <a:xfrm>
          <a:off x="1430178" y="3649192"/>
          <a:ext cx="5229087" cy="730032"/>
        </a:xfrm>
        <a:prstGeom prst="rect">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smtClean="0">
              <a:latin typeface="Liberation Sans"/>
            </a:rPr>
            <a:t>Establish and continuously engage with a TVET group of experts who will provide technical support to the AUC </a:t>
          </a:r>
          <a:endParaRPr lang="en-US" sz="1000" kern="1200" dirty="0">
            <a:latin typeface="Liberation Sans"/>
          </a:endParaRPr>
        </a:p>
      </dsp:txBody>
      <dsp:txXfrm>
        <a:off x="1430178" y="3649192"/>
        <a:ext cx="5229087" cy="730032"/>
      </dsp:txXfrm>
    </dsp:sp>
    <dsp:sp modelId="{842F06CC-E4C7-408F-B4BD-76D1A9BCF67E}">
      <dsp:nvSpPr>
        <dsp:cNvPr id="0" name=""/>
        <dsp:cNvSpPr/>
      </dsp:nvSpPr>
      <dsp:spPr>
        <a:xfrm>
          <a:off x="973908" y="3557938"/>
          <a:ext cx="912540" cy="912540"/>
        </a:xfrm>
        <a:prstGeom prst="ellipse">
          <a:avLst/>
        </a:prstGeom>
        <a:solidFill>
          <a:schemeClr val="lt1">
            <a:hueOff val="0"/>
            <a:satOff val="0"/>
            <a:lumOff val="0"/>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dsp:style>
    </dsp:sp>
    <dsp:sp modelId="{919BF838-3276-4778-9F60-7B3D881458FE}">
      <dsp:nvSpPr>
        <dsp:cNvPr id="0" name=""/>
        <dsp:cNvSpPr/>
      </dsp:nvSpPr>
      <dsp:spPr>
        <a:xfrm>
          <a:off x="1155584" y="4744102"/>
          <a:ext cx="5503682" cy="730032"/>
        </a:xfrm>
        <a:prstGeom prst="rect">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smtClean="0">
              <a:latin typeface="Liberation Sans"/>
            </a:rPr>
            <a:t>Support the identified TVET reference centres and develop a good practices document</a:t>
          </a:r>
          <a:endParaRPr lang="en-US" sz="1000" kern="1200" dirty="0">
            <a:latin typeface="Liberation Sans"/>
          </a:endParaRPr>
        </a:p>
      </dsp:txBody>
      <dsp:txXfrm>
        <a:off x="1155584" y="4744102"/>
        <a:ext cx="5503682" cy="730032"/>
      </dsp:txXfrm>
    </dsp:sp>
    <dsp:sp modelId="{9D220544-CA9E-4110-864A-A36FE36D66A2}">
      <dsp:nvSpPr>
        <dsp:cNvPr id="0" name=""/>
        <dsp:cNvSpPr/>
      </dsp:nvSpPr>
      <dsp:spPr>
        <a:xfrm>
          <a:off x="699314" y="4652848"/>
          <a:ext cx="912540" cy="912540"/>
        </a:xfrm>
        <a:prstGeom prst="ellipse">
          <a:avLst/>
        </a:prstGeom>
        <a:solidFill>
          <a:schemeClr val="lt1">
            <a:hueOff val="0"/>
            <a:satOff val="0"/>
            <a:lumOff val="0"/>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dsp:style>
    </dsp:sp>
    <dsp:sp modelId="{394E72FA-3F15-4C50-A296-7331971F8F22}">
      <dsp:nvSpPr>
        <dsp:cNvPr id="0" name=""/>
        <dsp:cNvSpPr/>
      </dsp:nvSpPr>
      <dsp:spPr>
        <a:xfrm>
          <a:off x="555082" y="5839012"/>
          <a:ext cx="6104183" cy="730032"/>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9463" tIns="25400" rIns="25400" bIns="25400" numCol="1" spcCol="1270" anchor="ctr" anchorCtr="0">
          <a:noAutofit/>
        </a:bodyPr>
        <a:lstStyle/>
        <a:p>
          <a:pPr lvl="0" algn="l" defTabSz="444500">
            <a:lnSpc>
              <a:spcPct val="90000"/>
            </a:lnSpc>
            <a:spcBef>
              <a:spcPct val="0"/>
            </a:spcBef>
            <a:spcAft>
              <a:spcPct val="35000"/>
            </a:spcAft>
          </a:pPr>
          <a:r>
            <a:rPr lang="en-US" sz="1000" kern="1200" dirty="0" smtClean="0">
              <a:latin typeface="Liberation Sans"/>
            </a:rPr>
            <a:t>Organize a capacity building workshop aimed at showcasing good practices and increasing TVET managers’ capacity to achieve these. Interventions shall focus on partnership management, technology mediated learning, competency based learning, entrepreneurial skills development amongst others </a:t>
          </a:r>
          <a:endParaRPr lang="en-US" sz="1000" kern="1200" dirty="0">
            <a:latin typeface="Liberation Sans"/>
          </a:endParaRPr>
        </a:p>
      </dsp:txBody>
      <dsp:txXfrm>
        <a:off x="555082" y="5839012"/>
        <a:ext cx="6104183" cy="730032"/>
      </dsp:txXfrm>
    </dsp:sp>
    <dsp:sp modelId="{7755F8C5-4293-4FA3-92AF-0BF07801E95E}">
      <dsp:nvSpPr>
        <dsp:cNvPr id="0" name=""/>
        <dsp:cNvSpPr/>
      </dsp:nvSpPr>
      <dsp:spPr>
        <a:xfrm>
          <a:off x="98812" y="5747758"/>
          <a:ext cx="912540" cy="912540"/>
        </a:xfrm>
        <a:prstGeom prst="ellipse">
          <a:avLst/>
        </a:prstGeom>
        <a:solidFill>
          <a:schemeClr val="lt1">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FACDD1-A3FA-4D57-89DF-41C21D6462B0}" type="datetimeFigureOut">
              <a:rPr lang="en-US" smtClean="0"/>
              <a:pPr/>
              <a:t>5/3/2014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64114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ACDD1-A3FA-4D57-89DF-41C21D6462B0}" type="datetimeFigureOut">
              <a:rPr lang="en-US" smtClean="0"/>
              <a:pPr/>
              <a:t>5/3/2014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3897134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ACDD1-A3FA-4D57-89DF-41C21D6462B0}" type="datetimeFigureOut">
              <a:rPr lang="en-US" smtClean="0"/>
              <a:pPr/>
              <a:t>5/3/2014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1338538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FACDD1-A3FA-4D57-89DF-41C21D6462B0}" type="datetimeFigureOut">
              <a:rPr lang="en-US" smtClean="0"/>
              <a:pPr/>
              <a:t>5/3/2014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381442825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FACDD1-A3FA-4D57-89DF-41C21D6462B0}" type="datetimeFigureOut">
              <a:rPr lang="en-US" smtClean="0"/>
              <a:pPr/>
              <a:t>5/3/2014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88329376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FACDD1-A3FA-4D57-89DF-41C21D6462B0}" type="datetimeFigureOut">
              <a:rPr lang="en-US" smtClean="0"/>
              <a:pPr/>
              <a:t>5/3/2014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1273633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FACDD1-A3FA-4D57-89DF-41C21D6462B0}" type="datetimeFigureOut">
              <a:rPr lang="en-US" smtClean="0"/>
              <a:pPr/>
              <a:t>5/3/2014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1861448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FACDD1-A3FA-4D57-89DF-41C21D6462B0}" type="datetimeFigureOut">
              <a:rPr lang="en-US" smtClean="0"/>
              <a:pPr/>
              <a:t>5/3/2014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BDBC8C-C019-48E4-8E5D-4882621BC813}" type="slidenum">
              <a:rPr lang="en-US" smtClean="0"/>
              <a:pPr/>
              <a:t>‹N°›</a:t>
            </a:fld>
            <a:endParaRPr lang="en-US"/>
          </a:p>
        </p:txBody>
      </p:sp>
      <p:sp>
        <p:nvSpPr>
          <p:cNvPr id="8" name="Media Placeholder 7"/>
          <p:cNvSpPr>
            <a:spLocks noGrp="1"/>
          </p:cNvSpPr>
          <p:nvPr>
            <p:ph type="media" sz="quarter" idx="13"/>
          </p:nvPr>
        </p:nvSpPr>
        <p:spPr>
          <a:xfrm>
            <a:off x="1447800" y="1600200"/>
            <a:ext cx="6324600" cy="3962400"/>
          </a:xfrm>
        </p:spPr>
        <p:txBody>
          <a:bodyPr/>
          <a:lstStyle/>
          <a:p>
            <a:endParaRPr lang="en-US"/>
          </a:p>
        </p:txBody>
      </p:sp>
    </p:spTree>
    <p:extLst>
      <p:ext uri="{BB962C8B-B14F-4D97-AF65-F5344CB8AC3E}">
        <p14:creationId xmlns:p14="http://schemas.microsoft.com/office/powerpoint/2010/main" xmlns="" val="395219066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FACDD1-A3FA-4D57-89DF-41C21D6462B0}" type="datetimeFigureOut">
              <a:rPr lang="en-US" smtClean="0"/>
              <a:pPr/>
              <a:t>5/3/2014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2987644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FACDD1-A3FA-4D57-89DF-41C21D6462B0}" type="datetimeFigureOut">
              <a:rPr lang="en-US" smtClean="0"/>
              <a:pPr/>
              <a:t>5/3/2014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40984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FACDD1-A3FA-4D57-89DF-41C21D6462B0}" type="datetimeFigureOut">
              <a:rPr lang="en-US" smtClean="0"/>
              <a:pPr/>
              <a:t>5/3/2014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205547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FACDD1-A3FA-4D57-89DF-41C21D6462B0}" type="datetimeFigureOut">
              <a:rPr lang="en-US" smtClean="0"/>
              <a:pPr/>
              <a:t>5/3/2014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DBC8C-C019-48E4-8E5D-4882621BC813}" type="slidenum">
              <a:rPr lang="en-US" smtClean="0"/>
              <a:pPr/>
              <a:t>‹N°›</a:t>
            </a:fld>
            <a:endParaRPr lang="en-US"/>
          </a:p>
        </p:txBody>
      </p:sp>
    </p:spTree>
    <p:extLst>
      <p:ext uri="{BB962C8B-B14F-4D97-AF65-F5344CB8AC3E}">
        <p14:creationId xmlns:p14="http://schemas.microsoft.com/office/powerpoint/2010/main" xmlns="" val="4150539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95600" y="1371600"/>
            <a:ext cx="3429000" cy="34290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smtClean="0">
              <a:solidFill>
                <a:schemeClr val="bg1"/>
              </a:solidFill>
              <a:latin typeface="Nevis" pitchFamily="2" charset="0"/>
            </a:endParaRPr>
          </a:p>
          <a:p>
            <a:pPr algn="ctr"/>
            <a:r>
              <a:rPr lang="en-US" sz="3200" b="1" dirty="0" smtClean="0">
                <a:solidFill>
                  <a:schemeClr val="bg1"/>
                </a:solidFill>
                <a:latin typeface="Nevis" pitchFamily="2" charset="0"/>
              </a:rPr>
              <a:t>The </a:t>
            </a:r>
            <a:r>
              <a:rPr lang="en-US" sz="3200" b="1" dirty="0">
                <a:solidFill>
                  <a:schemeClr val="bg1"/>
                </a:solidFill>
                <a:latin typeface="Nevis" pitchFamily="2" charset="0"/>
              </a:rPr>
              <a:t>AUC TVET Strategy for Youth Employment</a:t>
            </a:r>
            <a:r>
              <a:rPr lang="en-US" sz="3600" b="1" dirty="0">
                <a:solidFill>
                  <a:schemeClr val="bg1"/>
                </a:solidFill>
                <a:latin typeface="Nevis" pitchFamily="2" charset="0"/>
              </a:rPr>
              <a:t/>
            </a:r>
            <a:br>
              <a:rPr lang="en-US" sz="3600" b="1" dirty="0">
                <a:solidFill>
                  <a:schemeClr val="bg1"/>
                </a:solidFill>
                <a:latin typeface="Nevis" pitchFamily="2" charset="0"/>
              </a:rPr>
            </a:br>
            <a:endParaRPr lang="en-US" sz="3600" b="1" dirty="0">
              <a:solidFill>
                <a:schemeClr val="bg1"/>
              </a:solidFill>
              <a:latin typeface="Nevis" pitchFamily="2" charset="0"/>
            </a:endParaRPr>
          </a:p>
        </p:txBody>
      </p:sp>
      <p:cxnSp>
        <p:nvCxnSpPr>
          <p:cNvPr id="3" name="Straight Connector 2"/>
          <p:cNvCxnSpPr>
            <a:stCxn id="4" idx="4"/>
          </p:cNvCxnSpPr>
          <p:nvPr/>
        </p:nvCxnSpPr>
        <p:spPr>
          <a:xfrm>
            <a:off x="4610100" y="4800600"/>
            <a:ext cx="0" cy="17525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4381500" y="6477000"/>
            <a:ext cx="380999" cy="380999"/>
            <a:chOff x="8553450" y="6267450"/>
            <a:chExt cx="590550" cy="590550"/>
          </a:xfrm>
        </p:grpSpPr>
        <p:sp>
          <p:nvSpPr>
            <p:cNvPr id="6" name="Rectangle 5">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rot="5400000">
              <a:off x="8762603" y="6390481"/>
              <a:ext cx="172244" cy="344488"/>
              <a:chOff x="2819400" y="1752600"/>
              <a:chExt cx="914400" cy="1828800"/>
            </a:xfrm>
          </p:grpSpPr>
          <p:cxnSp>
            <p:nvCxnSpPr>
              <p:cNvPr id="8" name="Straight Connector 7">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2" name="Rectangle 1"/>
          <p:cNvSpPr/>
          <p:nvPr/>
        </p:nvSpPr>
        <p:spPr>
          <a:xfrm>
            <a:off x="134287" y="6224966"/>
            <a:ext cx="2364815" cy="369332"/>
          </a:xfrm>
          <a:prstGeom prst="rect">
            <a:avLst/>
          </a:prstGeom>
        </p:spPr>
        <p:txBody>
          <a:bodyPr wrap="none">
            <a:spAutoFit/>
          </a:bodyPr>
          <a:lstStyle/>
          <a:p>
            <a:pPr algn="r"/>
            <a:r>
              <a:rPr lang="en-US" dirty="0" smtClean="0">
                <a:solidFill>
                  <a:srgbClr val="00B050"/>
                </a:solidFill>
                <a:latin typeface="Arial" pitchFamily="34" charset="0"/>
                <a:cs typeface="Arial" pitchFamily="34" charset="0"/>
              </a:rPr>
              <a:t>Windhoek, </a:t>
            </a:r>
            <a:r>
              <a:rPr lang="en-US" dirty="0">
                <a:solidFill>
                  <a:srgbClr val="00B050"/>
                </a:solidFill>
                <a:latin typeface="Arial" pitchFamily="34" charset="0"/>
                <a:cs typeface="Arial" pitchFamily="34" charset="0"/>
              </a:rPr>
              <a:t>April 2014</a:t>
            </a:r>
          </a:p>
        </p:txBody>
      </p:sp>
      <p:sp>
        <p:nvSpPr>
          <p:cNvPr id="10" name="Rectangle 9"/>
          <p:cNvSpPr/>
          <p:nvPr/>
        </p:nvSpPr>
        <p:spPr>
          <a:xfrm>
            <a:off x="5334000" y="5910143"/>
            <a:ext cx="3581400" cy="800219"/>
          </a:xfrm>
          <a:prstGeom prst="rect">
            <a:avLst/>
          </a:prstGeom>
        </p:spPr>
        <p:txBody>
          <a:bodyPr wrap="square">
            <a:spAutoFit/>
          </a:bodyPr>
          <a:lstStyle/>
          <a:p>
            <a:pPr algn="ctr"/>
            <a:r>
              <a:rPr lang="en-US" b="1" dirty="0" smtClean="0">
                <a:solidFill>
                  <a:srgbClr val="00B050"/>
                </a:solidFill>
                <a:latin typeface="Arial" pitchFamily="34" charset="0"/>
                <a:cs typeface="Arial" pitchFamily="34" charset="0"/>
              </a:rPr>
              <a:t>Prudence Ngwenya</a:t>
            </a:r>
            <a:endParaRPr lang="en-US" b="1" dirty="0">
              <a:solidFill>
                <a:srgbClr val="00B050"/>
              </a:solidFill>
              <a:latin typeface="Arial" pitchFamily="34" charset="0"/>
              <a:cs typeface="Arial" pitchFamily="34" charset="0"/>
            </a:endParaRPr>
          </a:p>
          <a:p>
            <a:pPr algn="ctr"/>
            <a:r>
              <a:rPr lang="en-US" sz="1400" smtClean="0">
                <a:solidFill>
                  <a:srgbClr val="00B050"/>
                </a:solidFill>
                <a:latin typeface="Arial" pitchFamily="34" charset="0"/>
                <a:cs typeface="Arial" pitchFamily="34" charset="0"/>
              </a:rPr>
              <a:t>Department </a:t>
            </a:r>
            <a:r>
              <a:rPr lang="en-US" sz="1400" dirty="0">
                <a:solidFill>
                  <a:srgbClr val="00B050"/>
                </a:solidFill>
                <a:latin typeface="Arial" pitchFamily="34" charset="0"/>
                <a:cs typeface="Arial" pitchFamily="34" charset="0"/>
              </a:rPr>
              <a:t>f</a:t>
            </a:r>
            <a:r>
              <a:rPr lang="en-US" sz="1400" smtClean="0">
                <a:solidFill>
                  <a:srgbClr val="00B050"/>
                </a:solidFill>
                <a:latin typeface="Arial" pitchFamily="34" charset="0"/>
                <a:cs typeface="Arial" pitchFamily="34" charset="0"/>
              </a:rPr>
              <a:t>or </a:t>
            </a:r>
            <a:r>
              <a:rPr lang="en-US" sz="1400" dirty="0" smtClean="0">
                <a:solidFill>
                  <a:srgbClr val="00B050"/>
                </a:solidFill>
                <a:latin typeface="Arial" pitchFamily="34" charset="0"/>
                <a:cs typeface="Arial" pitchFamily="34" charset="0"/>
              </a:rPr>
              <a:t>Human Resources Science </a:t>
            </a:r>
            <a:r>
              <a:rPr lang="en-US" sz="1400" dirty="0">
                <a:solidFill>
                  <a:srgbClr val="00B050"/>
                </a:solidFill>
                <a:latin typeface="Arial" pitchFamily="34" charset="0"/>
                <a:cs typeface="Arial" pitchFamily="34" charset="0"/>
              </a:rPr>
              <a:t>&amp; </a:t>
            </a:r>
            <a:r>
              <a:rPr lang="en-US" sz="1400" dirty="0" smtClean="0">
                <a:solidFill>
                  <a:srgbClr val="00B050"/>
                </a:solidFill>
                <a:latin typeface="Arial" pitchFamily="34" charset="0"/>
                <a:cs typeface="Arial" pitchFamily="34" charset="0"/>
              </a:rPr>
              <a:t>Technology</a:t>
            </a:r>
            <a:endParaRPr lang="en-US" sz="1400" dirty="0">
              <a:solidFill>
                <a:srgbClr val="00B050"/>
              </a:solidFill>
              <a:latin typeface="Arial" pitchFamily="34" charset="0"/>
              <a:cs typeface="Arial" pitchFamily="34" charset="0"/>
            </a:endParaRPr>
          </a:p>
        </p:txBody>
      </p:sp>
    </p:spTree>
    <p:extLst>
      <p:ext uri="{BB962C8B-B14F-4D97-AF65-F5344CB8AC3E}">
        <p14:creationId xmlns:p14="http://schemas.microsoft.com/office/powerpoint/2010/main" xmlns="" val="190114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750"/>
                                        <p:tgtEl>
                                          <p:spTgt spid="3"/>
                                        </p:tgtEl>
                                      </p:cBhvr>
                                    </p:animEffect>
                                  </p:childTnLst>
                                </p:cTn>
                              </p:par>
                            </p:childTnLst>
                          </p:cTn>
                        </p:par>
                        <p:par>
                          <p:cTn id="8" fill="hold">
                            <p:stCondLst>
                              <p:cond delay="750"/>
                            </p:stCondLst>
                            <p:childTnLst>
                              <p:par>
                                <p:cTn id="9" presetID="6" presetClass="entr" presetSubtype="16"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ircle(in)">
                                      <p:cBhvr>
                                        <p:cTn id="11" dur="2000"/>
                                        <p:tgtEl>
                                          <p:spTgt spid="4"/>
                                        </p:tgtEl>
                                      </p:cBhvr>
                                    </p:animEffect>
                                  </p:childTnLst>
                                </p:cTn>
                              </p:par>
                              <p:par>
                                <p:cTn id="12" presetID="22" presetClass="entr" presetSubtype="1" fill="hold" nodeType="withEffect">
                                  <p:stCondLst>
                                    <p:cond delay="1400"/>
                                  </p:stCondLst>
                                  <p:childTnLst>
                                    <p:set>
                                      <p:cBhvr>
                                        <p:cTn id="13" dur="1" fill="hold">
                                          <p:stCondLst>
                                            <p:cond delay="0"/>
                                          </p:stCondLst>
                                        </p:cTn>
                                        <p:tgtEl>
                                          <p:spTgt spid="5"/>
                                        </p:tgtEl>
                                        <p:attrNameLst>
                                          <p:attrName>style.visibility</p:attrName>
                                        </p:attrNameLst>
                                      </p:cBhvr>
                                      <p:to>
                                        <p:strVal val="visible"/>
                                      </p:to>
                                    </p:set>
                                    <p:animEffect transition="in" filter="wipe(up)">
                                      <p:cBhvr>
                                        <p:cTn id="14" dur="300"/>
                                        <p:tgtEl>
                                          <p:spTgt spid="5"/>
                                        </p:tgtEl>
                                      </p:cBhvr>
                                    </p:animEffect>
                                  </p:childTnLst>
                                </p:cTn>
                              </p:par>
                            </p:childTnLst>
                          </p:cTn>
                        </p:par>
                        <p:par>
                          <p:cTn id="15" fill="hold">
                            <p:stCondLst>
                              <p:cond delay="2750"/>
                            </p:stCondLst>
                            <p:childTnLst>
                              <p:par>
                                <p:cTn id="16" presetID="22" presetClass="entr" presetSubtype="4"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par>
                          <p:cTn id="19" fill="hold">
                            <p:stCondLst>
                              <p:cond delay="3250"/>
                            </p:stCondLst>
                            <p:childTnLst>
                              <p:par>
                                <p:cTn id="20" presetID="22" presetClass="entr" presetSubtype="4"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down)">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rot="10800000">
            <a:off x="8763000" y="6477000"/>
            <a:ext cx="380999" cy="380999"/>
            <a:chOff x="8553450" y="6267450"/>
            <a:chExt cx="590550" cy="590550"/>
          </a:xfrm>
        </p:grpSpPr>
        <p:sp>
          <p:nvSpPr>
            <p:cNvPr id="12" name="Rectangle 11">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4572000" y="2154887"/>
            <a:ext cx="38862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dirty="0" smtClean="0">
                <a:solidFill>
                  <a:schemeClr val="bg1"/>
                </a:solidFill>
                <a:latin typeface="Nevis" pitchFamily="2" charset="0"/>
              </a:rPr>
              <a:t>CONTACT</a:t>
            </a:r>
            <a:r>
              <a:rPr lang="en-US" sz="4000" dirty="0" smtClean="0">
                <a:solidFill>
                  <a:schemeClr val="tx1">
                    <a:lumMod val="75000"/>
                    <a:lumOff val="25000"/>
                  </a:schemeClr>
                </a:solidFill>
                <a:latin typeface="Nevis" pitchFamily="2" charset="0"/>
              </a:rPr>
              <a:t> </a:t>
            </a:r>
            <a:endParaRPr lang="en-US" sz="4000" dirty="0">
              <a:solidFill>
                <a:schemeClr val="tx1">
                  <a:lumMod val="75000"/>
                  <a:lumOff val="25000"/>
                </a:schemeClr>
              </a:solidFill>
              <a:latin typeface="Nevis" pitchFamily="2" charset="0"/>
            </a:endParaRPr>
          </a:p>
        </p:txBody>
      </p:sp>
      <p:cxnSp>
        <p:nvCxnSpPr>
          <p:cNvPr id="16" name="Straight Connector 15"/>
          <p:cNvCxnSpPr/>
          <p:nvPr/>
        </p:nvCxnSpPr>
        <p:spPr>
          <a:xfrm>
            <a:off x="4572000" y="0"/>
            <a:ext cx="0" cy="685800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8" name="Content Placeholder 10"/>
          <p:cNvSpPr txBox="1">
            <a:spLocks/>
          </p:cNvSpPr>
          <p:nvPr/>
        </p:nvSpPr>
        <p:spPr>
          <a:xfrm>
            <a:off x="4648199" y="2812875"/>
            <a:ext cx="4305299" cy="37403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200" b="1" i="1" kern="3000" spc="30" dirty="0" smtClean="0">
                <a:solidFill>
                  <a:schemeClr val="tx1">
                    <a:lumMod val="75000"/>
                    <a:lumOff val="25000"/>
                  </a:schemeClr>
                </a:solidFill>
                <a:latin typeface="Liberation Sans" pitchFamily="34" charset="0"/>
              </a:rPr>
              <a:t>ADDRESS :</a:t>
            </a:r>
          </a:p>
          <a:p>
            <a:pPr algn="l"/>
            <a:r>
              <a:rPr lang="en-US" sz="1100" i="1" kern="3000" spc="30" dirty="0" smtClean="0">
                <a:solidFill>
                  <a:schemeClr val="tx1">
                    <a:lumMod val="75000"/>
                    <a:lumOff val="25000"/>
                  </a:schemeClr>
                </a:solidFill>
                <a:latin typeface="Liberation Sans" pitchFamily="34" charset="0"/>
              </a:rPr>
              <a:t>Department of Human Resources, Science and Technology, </a:t>
            </a:r>
          </a:p>
          <a:p>
            <a:pPr algn="l"/>
            <a:r>
              <a:rPr lang="en-US" sz="1200" i="1" kern="3000" spc="30" dirty="0" smtClean="0">
                <a:solidFill>
                  <a:schemeClr val="tx1">
                    <a:lumMod val="75000"/>
                    <a:lumOff val="25000"/>
                  </a:schemeClr>
                </a:solidFill>
                <a:latin typeface="Liberation Sans" pitchFamily="34" charset="0"/>
              </a:rPr>
              <a:t>African Union Commission, </a:t>
            </a:r>
          </a:p>
          <a:p>
            <a:pPr algn="l"/>
            <a:r>
              <a:rPr lang="en-US" sz="1200" i="1" kern="3000" spc="30" dirty="0" smtClean="0">
                <a:solidFill>
                  <a:schemeClr val="tx1">
                    <a:lumMod val="75000"/>
                    <a:lumOff val="25000"/>
                  </a:schemeClr>
                </a:solidFill>
                <a:latin typeface="Liberation Sans" pitchFamily="34" charset="0"/>
              </a:rPr>
              <a:t>Addis Ababa, Ethiopia</a:t>
            </a:r>
          </a:p>
          <a:p>
            <a:pPr algn="l"/>
            <a:endParaRPr lang="en-US" sz="1200" i="1" kern="3000" spc="30" dirty="0">
              <a:solidFill>
                <a:schemeClr val="tx1">
                  <a:lumMod val="75000"/>
                  <a:lumOff val="25000"/>
                </a:schemeClr>
              </a:solidFill>
              <a:latin typeface="Liberation Sans" pitchFamily="34" charset="0"/>
            </a:endParaRPr>
          </a:p>
          <a:p>
            <a:pPr algn="l"/>
            <a:r>
              <a:rPr lang="en-US" sz="1200" b="1" i="1" kern="3000" spc="30" dirty="0" smtClean="0">
                <a:solidFill>
                  <a:schemeClr val="tx1">
                    <a:lumMod val="75000"/>
                    <a:lumOff val="25000"/>
                  </a:schemeClr>
                </a:solidFill>
                <a:latin typeface="Liberation Sans" pitchFamily="34" charset="0"/>
              </a:rPr>
              <a:t>EMAIL :</a:t>
            </a:r>
          </a:p>
          <a:p>
            <a:pPr algn="l"/>
            <a:r>
              <a:rPr lang="en-US" sz="1200" i="1" kern="3000" spc="30" dirty="0" smtClean="0">
                <a:solidFill>
                  <a:schemeClr val="tx1">
                    <a:lumMod val="75000"/>
                    <a:lumOff val="25000"/>
                  </a:schemeClr>
                </a:solidFill>
                <a:latin typeface="Liberation Sans" pitchFamily="34" charset="0"/>
              </a:rPr>
              <a:t>youth@africa-union.org</a:t>
            </a:r>
          </a:p>
          <a:p>
            <a:pPr algn="l"/>
            <a:endParaRPr lang="en-US" sz="1200" b="1" i="1" kern="3000" spc="30" dirty="0">
              <a:solidFill>
                <a:schemeClr val="tx1">
                  <a:lumMod val="75000"/>
                  <a:lumOff val="25000"/>
                </a:schemeClr>
              </a:solidFill>
              <a:latin typeface="Liberation Sans" pitchFamily="34" charset="0"/>
            </a:endParaRPr>
          </a:p>
        </p:txBody>
      </p:sp>
      <p:grpSp>
        <p:nvGrpSpPr>
          <p:cNvPr id="2" name="Group 1"/>
          <p:cNvGrpSpPr/>
          <p:nvPr/>
        </p:nvGrpSpPr>
        <p:grpSpPr>
          <a:xfrm>
            <a:off x="738459" y="1676400"/>
            <a:ext cx="4191308" cy="3352800"/>
            <a:chOff x="738460" y="1676400"/>
            <a:chExt cx="1143084" cy="914400"/>
          </a:xfrm>
        </p:grpSpPr>
        <p:sp>
          <p:nvSpPr>
            <p:cNvPr id="52" name="Oval 51"/>
            <p:cNvSpPr/>
            <p:nvPr/>
          </p:nvSpPr>
          <p:spPr>
            <a:xfrm rot="18000000">
              <a:off x="838200" y="1676400"/>
              <a:ext cx="914400" cy="914400"/>
            </a:xfrm>
            <a:prstGeom prst="ellipse">
              <a:avLst/>
            </a:prstGeom>
            <a:solidFill>
              <a:srgbClr val="00B050"/>
            </a:solidFill>
            <a:ln>
              <a:noFill/>
            </a:ln>
            <a:effectLst>
              <a:outerShdw blurRad="50800" dist="38100" dir="5400000" algn="t"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TextBox 52"/>
            <p:cNvSpPr txBox="1"/>
            <p:nvPr/>
          </p:nvSpPr>
          <p:spPr>
            <a:xfrm rot="19800000">
              <a:off x="738460" y="1954956"/>
              <a:ext cx="1143084" cy="360938"/>
            </a:xfrm>
            <a:prstGeom prst="rect">
              <a:avLst/>
            </a:prstGeom>
            <a:noFill/>
          </p:spPr>
          <p:txBody>
            <a:bodyPr wrap="square" rtlCol="0">
              <a:spAutoFit/>
            </a:bodyPr>
            <a:lstStyle/>
            <a:p>
              <a:pPr algn="ctr"/>
              <a:r>
                <a:rPr lang="en-US" sz="4000" dirty="0" smtClean="0">
                  <a:solidFill>
                    <a:schemeClr val="bg1"/>
                  </a:solidFill>
                  <a:latin typeface="Pacifico" pitchFamily="2" charset="0"/>
                  <a:ea typeface="Pacifico" pitchFamily="2" charset="0"/>
                </a:rPr>
                <a:t>Thank you </a:t>
              </a:r>
            </a:p>
            <a:p>
              <a:pPr algn="ctr"/>
              <a:r>
                <a:rPr lang="en-US" sz="4000" dirty="0" smtClean="0">
                  <a:solidFill>
                    <a:schemeClr val="bg1"/>
                  </a:solidFill>
                  <a:latin typeface="Pacifico" pitchFamily="2" charset="0"/>
                  <a:ea typeface="Pacifico" pitchFamily="2" charset="0"/>
                </a:rPr>
                <a:t>for your attention</a:t>
              </a:r>
              <a:endParaRPr lang="en-US" sz="4000" dirty="0">
                <a:solidFill>
                  <a:schemeClr val="bg1"/>
                </a:solidFill>
                <a:latin typeface="Pacifico" pitchFamily="2" charset="0"/>
                <a:ea typeface="Pacifico" pitchFamily="2" charset="0"/>
              </a:endParaRPr>
            </a:p>
          </p:txBody>
        </p:sp>
      </p:grpSp>
    </p:spTree>
    <p:extLst>
      <p:ext uri="{BB962C8B-B14F-4D97-AF65-F5344CB8AC3E}">
        <p14:creationId xmlns:p14="http://schemas.microsoft.com/office/powerpoint/2010/main" xmlns="" val="39787449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2000"/>
                                        <p:tgtEl>
                                          <p:spTgt spid="16"/>
                                        </p:tgtEl>
                                      </p:cBhvr>
                                    </p:animEffect>
                                  </p:childTnLst>
                                </p:cTn>
                              </p:par>
                              <p:par>
                                <p:cTn id="8" presetID="22" presetClass="entr" presetSubtype="8" fill="hold" grpId="0" nodeType="withEffect">
                                  <p:stCondLst>
                                    <p:cond delay="75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par>
                          <p:cTn id="11" fill="hold">
                            <p:stCondLst>
                              <p:cond delay="2000"/>
                            </p:stCondLst>
                            <p:childTnLst>
                              <p:par>
                                <p:cTn id="12" presetID="53" presetClass="entr" presetSubtype="16"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par>
                          <p:cTn id="17" fill="hold">
                            <p:stCondLst>
                              <p:cond delay="2500"/>
                            </p:stCondLst>
                            <p:childTnLst>
                              <p:par>
                                <p:cTn id="18" presetID="22" presetClass="entr" presetSubtype="1" fill="hold" grpId="0" nodeType="after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wipe(up)">
                                      <p:cBhvr>
                                        <p:cTn id="2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1524000" y="304800"/>
            <a:ext cx="30480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OUTLINE</a:t>
            </a:r>
            <a:endParaRPr lang="en-US" sz="3200" dirty="0">
              <a:solidFill>
                <a:schemeClr val="bg1"/>
              </a:solidFill>
              <a:latin typeface="Nevis" pitchFamily="2" charset="0"/>
            </a:endParaRPr>
          </a:p>
        </p:txBody>
      </p:sp>
      <p:grpSp>
        <p:nvGrpSpPr>
          <p:cNvPr id="4" name="Group 3"/>
          <p:cNvGrpSpPr/>
          <p:nvPr/>
        </p:nvGrpSpPr>
        <p:grpSpPr>
          <a:xfrm>
            <a:off x="455174" y="1371600"/>
            <a:ext cx="302180" cy="302180"/>
            <a:chOff x="609600" y="3773038"/>
            <a:chExt cx="533400" cy="533400"/>
          </a:xfrm>
        </p:grpSpPr>
        <p:sp>
          <p:nvSpPr>
            <p:cNvPr id="2" name="Oval 1"/>
            <p:cNvSpPr/>
            <p:nvPr/>
          </p:nvSpPr>
          <p:spPr>
            <a:xfrm>
              <a:off x="609600" y="3773038"/>
              <a:ext cx="533400" cy="53340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sz="900" dirty="0">
                <a:latin typeface="Nevis" pitchFamily="2" charset="0"/>
              </a:endParaRPr>
            </a:p>
          </p:txBody>
        </p:sp>
        <p:sp>
          <p:nvSpPr>
            <p:cNvPr id="3" name="TextBox 2"/>
            <p:cNvSpPr txBox="1"/>
            <p:nvPr/>
          </p:nvSpPr>
          <p:spPr>
            <a:xfrm>
              <a:off x="710229" y="3801490"/>
              <a:ext cx="350100" cy="493145"/>
            </a:xfrm>
            <a:prstGeom prst="rect">
              <a:avLst/>
            </a:prstGeom>
            <a:noFill/>
          </p:spPr>
          <p:txBody>
            <a:bodyPr wrap="none" rtlCol="0">
              <a:spAutoFit/>
            </a:bodyPr>
            <a:lstStyle/>
            <a:p>
              <a:r>
                <a:rPr lang="en-US" sz="2000" spc="-150" dirty="0">
                  <a:solidFill>
                    <a:schemeClr val="bg1">
                      <a:lumMod val="95000"/>
                    </a:schemeClr>
                  </a:solidFill>
                  <a:latin typeface="Nevis" pitchFamily="2" charset="0"/>
                </a:rPr>
                <a:t>1</a:t>
              </a:r>
            </a:p>
          </p:txBody>
        </p:sp>
      </p:grpSp>
      <p:grpSp>
        <p:nvGrpSpPr>
          <p:cNvPr id="31" name="Group 30"/>
          <p:cNvGrpSpPr/>
          <p:nvPr/>
        </p:nvGrpSpPr>
        <p:grpSpPr>
          <a:xfrm>
            <a:off x="455174" y="2076635"/>
            <a:ext cx="302180" cy="302180"/>
            <a:chOff x="609600" y="3773038"/>
            <a:chExt cx="533400" cy="533400"/>
          </a:xfrm>
        </p:grpSpPr>
        <p:sp>
          <p:nvSpPr>
            <p:cNvPr id="32" name="Oval 31"/>
            <p:cNvSpPr/>
            <p:nvPr/>
          </p:nvSpPr>
          <p:spPr>
            <a:xfrm>
              <a:off x="609600" y="3773038"/>
              <a:ext cx="533400" cy="53340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sz="900" dirty="0">
                <a:latin typeface="Nevis" pitchFamily="2" charset="0"/>
              </a:endParaRPr>
            </a:p>
          </p:txBody>
        </p:sp>
        <p:sp>
          <p:nvSpPr>
            <p:cNvPr id="33" name="TextBox 32"/>
            <p:cNvSpPr txBox="1"/>
            <p:nvPr/>
          </p:nvSpPr>
          <p:spPr>
            <a:xfrm>
              <a:off x="667700" y="3793165"/>
              <a:ext cx="405421" cy="493145"/>
            </a:xfrm>
            <a:prstGeom prst="rect">
              <a:avLst/>
            </a:prstGeom>
            <a:noFill/>
          </p:spPr>
          <p:txBody>
            <a:bodyPr wrap="none" rtlCol="0">
              <a:spAutoFit/>
            </a:bodyPr>
            <a:lstStyle/>
            <a:p>
              <a:r>
                <a:rPr lang="en-US" sz="2000" spc="-150" dirty="0" smtClean="0">
                  <a:solidFill>
                    <a:schemeClr val="bg1">
                      <a:lumMod val="95000"/>
                    </a:schemeClr>
                  </a:solidFill>
                  <a:latin typeface="Nevis" pitchFamily="2" charset="0"/>
                </a:rPr>
                <a:t>2</a:t>
              </a:r>
              <a:endParaRPr lang="en-US" sz="2000" spc="-150" dirty="0">
                <a:solidFill>
                  <a:schemeClr val="bg1">
                    <a:lumMod val="95000"/>
                  </a:schemeClr>
                </a:solidFill>
                <a:latin typeface="Nevis" pitchFamily="2" charset="0"/>
              </a:endParaRPr>
            </a:p>
          </p:txBody>
        </p:sp>
      </p:grpSp>
      <p:grpSp>
        <p:nvGrpSpPr>
          <p:cNvPr id="34" name="Group 33"/>
          <p:cNvGrpSpPr/>
          <p:nvPr/>
        </p:nvGrpSpPr>
        <p:grpSpPr>
          <a:xfrm>
            <a:off x="455174" y="2781670"/>
            <a:ext cx="302180" cy="302180"/>
            <a:chOff x="609600" y="3773038"/>
            <a:chExt cx="533400" cy="533400"/>
          </a:xfrm>
        </p:grpSpPr>
        <p:sp>
          <p:nvSpPr>
            <p:cNvPr id="35" name="Oval 34"/>
            <p:cNvSpPr/>
            <p:nvPr/>
          </p:nvSpPr>
          <p:spPr>
            <a:xfrm>
              <a:off x="609600" y="3773038"/>
              <a:ext cx="533400" cy="53340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sz="900" dirty="0">
                <a:latin typeface="Nevis" pitchFamily="2" charset="0"/>
              </a:endParaRPr>
            </a:p>
          </p:txBody>
        </p:sp>
        <p:sp>
          <p:nvSpPr>
            <p:cNvPr id="36" name="TextBox 35"/>
            <p:cNvSpPr txBox="1"/>
            <p:nvPr/>
          </p:nvSpPr>
          <p:spPr>
            <a:xfrm>
              <a:off x="667700" y="3790858"/>
              <a:ext cx="419252" cy="493145"/>
            </a:xfrm>
            <a:prstGeom prst="rect">
              <a:avLst/>
            </a:prstGeom>
            <a:noFill/>
          </p:spPr>
          <p:txBody>
            <a:bodyPr wrap="none" rtlCol="0">
              <a:spAutoFit/>
            </a:bodyPr>
            <a:lstStyle/>
            <a:p>
              <a:r>
                <a:rPr lang="en-US" sz="2000" spc="-150" dirty="0" smtClean="0">
                  <a:solidFill>
                    <a:schemeClr val="bg1">
                      <a:lumMod val="95000"/>
                    </a:schemeClr>
                  </a:solidFill>
                  <a:latin typeface="Nevis" pitchFamily="2" charset="0"/>
                </a:rPr>
                <a:t>3</a:t>
              </a:r>
              <a:endParaRPr lang="en-US" sz="2000" spc="-150" dirty="0">
                <a:solidFill>
                  <a:schemeClr val="bg1">
                    <a:lumMod val="95000"/>
                  </a:schemeClr>
                </a:solidFill>
                <a:latin typeface="Nevis" pitchFamily="2" charset="0"/>
              </a:endParaRPr>
            </a:p>
          </p:txBody>
        </p:sp>
      </p:grpSp>
      <p:grpSp>
        <p:nvGrpSpPr>
          <p:cNvPr id="37" name="Group 36"/>
          <p:cNvGrpSpPr/>
          <p:nvPr/>
        </p:nvGrpSpPr>
        <p:grpSpPr>
          <a:xfrm>
            <a:off x="455174" y="3486704"/>
            <a:ext cx="302180" cy="302180"/>
            <a:chOff x="609600" y="3773038"/>
            <a:chExt cx="533400" cy="533400"/>
          </a:xfrm>
        </p:grpSpPr>
        <p:sp>
          <p:nvSpPr>
            <p:cNvPr id="38" name="Oval 37"/>
            <p:cNvSpPr/>
            <p:nvPr/>
          </p:nvSpPr>
          <p:spPr>
            <a:xfrm>
              <a:off x="609600" y="3773038"/>
              <a:ext cx="533400" cy="533400"/>
            </a:xfrm>
            <a:prstGeom prst="ellipse">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en-US" sz="900" dirty="0">
                <a:latin typeface="Nevis" pitchFamily="2" charset="0"/>
              </a:endParaRPr>
            </a:p>
          </p:txBody>
        </p:sp>
        <p:sp>
          <p:nvSpPr>
            <p:cNvPr id="39" name="TextBox 38"/>
            <p:cNvSpPr txBox="1"/>
            <p:nvPr/>
          </p:nvSpPr>
          <p:spPr>
            <a:xfrm>
              <a:off x="659797" y="3801490"/>
              <a:ext cx="421227" cy="493145"/>
            </a:xfrm>
            <a:prstGeom prst="rect">
              <a:avLst/>
            </a:prstGeom>
            <a:noFill/>
          </p:spPr>
          <p:txBody>
            <a:bodyPr wrap="none" rtlCol="0">
              <a:spAutoFit/>
            </a:bodyPr>
            <a:lstStyle/>
            <a:p>
              <a:r>
                <a:rPr lang="en-US" sz="2000" spc="-150" dirty="0" smtClean="0">
                  <a:solidFill>
                    <a:schemeClr val="bg1">
                      <a:lumMod val="95000"/>
                    </a:schemeClr>
                  </a:solidFill>
                  <a:latin typeface="Nevis" pitchFamily="2" charset="0"/>
                </a:rPr>
                <a:t>4</a:t>
              </a:r>
              <a:endParaRPr lang="en-US" sz="2000" spc="-150" dirty="0">
                <a:solidFill>
                  <a:schemeClr val="bg1">
                    <a:lumMod val="95000"/>
                  </a:schemeClr>
                </a:solidFill>
                <a:latin typeface="Nevis" pitchFamily="2" charset="0"/>
              </a:endParaRPr>
            </a:p>
          </p:txBody>
        </p:sp>
      </p:grpSp>
      <p:cxnSp>
        <p:nvCxnSpPr>
          <p:cNvPr id="16" name="Straight Connector 15"/>
          <p:cNvCxnSpPr/>
          <p:nvPr/>
        </p:nvCxnSpPr>
        <p:spPr>
          <a:xfrm>
            <a:off x="4572000" y="0"/>
            <a:ext cx="0"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rot="10800000">
            <a:off x="0" y="6477001"/>
            <a:ext cx="380999" cy="380999"/>
            <a:chOff x="8553450" y="6267450"/>
            <a:chExt cx="590550" cy="590550"/>
          </a:xfrm>
        </p:grpSpPr>
        <p:sp>
          <p:nvSpPr>
            <p:cNvPr id="44" name="Rectangle 43">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p:cNvGrpSpPr/>
            <p:nvPr/>
          </p:nvGrpSpPr>
          <p:grpSpPr>
            <a:xfrm rot="5400000">
              <a:off x="8762603" y="6390481"/>
              <a:ext cx="172244" cy="344488"/>
              <a:chOff x="2819400" y="1752600"/>
              <a:chExt cx="914400" cy="1828800"/>
            </a:xfrm>
          </p:grpSpPr>
          <p:cxnSp>
            <p:nvCxnSpPr>
              <p:cNvPr id="52" name="Straight Connector 51">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58" name="Rectangle 57"/>
          <p:cNvSpPr/>
          <p:nvPr/>
        </p:nvSpPr>
        <p:spPr>
          <a:xfrm>
            <a:off x="762000" y="1342740"/>
            <a:ext cx="3339376" cy="369332"/>
          </a:xfrm>
          <a:prstGeom prst="rect">
            <a:avLst/>
          </a:prstGeom>
        </p:spPr>
        <p:txBody>
          <a:bodyPr wrap="none">
            <a:spAutoFit/>
          </a:bodyPr>
          <a:lstStyle/>
          <a:p>
            <a:pPr algn="r"/>
            <a:r>
              <a:rPr lang="en-US" dirty="0">
                <a:solidFill>
                  <a:srgbClr val="00B050"/>
                </a:solidFill>
                <a:latin typeface="Arial" pitchFamily="34" charset="0"/>
                <a:cs typeface="Arial" pitchFamily="34" charset="0"/>
              </a:rPr>
              <a:t>Key Provisions of  the Strategy</a:t>
            </a:r>
          </a:p>
        </p:txBody>
      </p:sp>
      <p:sp>
        <p:nvSpPr>
          <p:cNvPr id="59" name="Rectangle 58"/>
          <p:cNvSpPr/>
          <p:nvPr/>
        </p:nvSpPr>
        <p:spPr>
          <a:xfrm>
            <a:off x="762000" y="2047775"/>
            <a:ext cx="1146468" cy="369332"/>
          </a:xfrm>
          <a:prstGeom prst="rect">
            <a:avLst/>
          </a:prstGeom>
        </p:spPr>
        <p:txBody>
          <a:bodyPr wrap="none">
            <a:spAutoFit/>
          </a:bodyPr>
          <a:lstStyle/>
          <a:p>
            <a:pPr algn="r"/>
            <a:r>
              <a:rPr lang="en-US" dirty="0">
                <a:solidFill>
                  <a:srgbClr val="00B050"/>
                </a:solidFill>
                <a:latin typeface="Arial" pitchFamily="34" charset="0"/>
                <a:cs typeface="Arial" pitchFamily="34" charset="0"/>
              </a:rPr>
              <a:t>Key roles</a:t>
            </a:r>
          </a:p>
        </p:txBody>
      </p:sp>
      <p:sp>
        <p:nvSpPr>
          <p:cNvPr id="60" name="Rectangle 59"/>
          <p:cNvSpPr/>
          <p:nvPr/>
        </p:nvSpPr>
        <p:spPr>
          <a:xfrm>
            <a:off x="762000" y="2752810"/>
            <a:ext cx="3677353" cy="369332"/>
          </a:xfrm>
          <a:prstGeom prst="rect">
            <a:avLst/>
          </a:prstGeom>
        </p:spPr>
        <p:txBody>
          <a:bodyPr wrap="none">
            <a:spAutoFit/>
          </a:bodyPr>
          <a:lstStyle/>
          <a:p>
            <a:pPr algn="r"/>
            <a:r>
              <a:rPr lang="en-US" dirty="0">
                <a:solidFill>
                  <a:srgbClr val="00B050"/>
                </a:solidFill>
                <a:latin typeface="Arial" pitchFamily="34" charset="0"/>
                <a:cs typeface="Arial" pitchFamily="34" charset="0"/>
              </a:rPr>
              <a:t>The 2014 AUC TVET </a:t>
            </a:r>
            <a:r>
              <a:rPr lang="en-US" dirty="0" err="1">
                <a:solidFill>
                  <a:srgbClr val="00B050"/>
                </a:solidFill>
                <a:latin typeface="Arial" pitchFamily="34" charset="0"/>
                <a:cs typeface="Arial" pitchFamily="34" charset="0"/>
              </a:rPr>
              <a:t>Programme</a:t>
            </a:r>
            <a:r>
              <a:rPr lang="en-US" dirty="0">
                <a:solidFill>
                  <a:srgbClr val="00B050"/>
                </a:solidFill>
                <a:latin typeface="Arial" pitchFamily="34" charset="0"/>
                <a:cs typeface="Arial" pitchFamily="34" charset="0"/>
              </a:rPr>
              <a:t> </a:t>
            </a:r>
          </a:p>
        </p:txBody>
      </p:sp>
      <p:sp>
        <p:nvSpPr>
          <p:cNvPr id="61" name="Rectangle 60"/>
          <p:cNvSpPr/>
          <p:nvPr/>
        </p:nvSpPr>
        <p:spPr>
          <a:xfrm>
            <a:off x="762000" y="3457844"/>
            <a:ext cx="3339376" cy="369332"/>
          </a:xfrm>
          <a:prstGeom prst="rect">
            <a:avLst/>
          </a:prstGeom>
        </p:spPr>
        <p:txBody>
          <a:bodyPr wrap="none">
            <a:spAutoFit/>
          </a:bodyPr>
          <a:lstStyle/>
          <a:p>
            <a:pPr algn="r"/>
            <a:r>
              <a:rPr lang="en-US" dirty="0">
                <a:solidFill>
                  <a:srgbClr val="00B050"/>
                </a:solidFill>
                <a:latin typeface="Arial" pitchFamily="34" charset="0"/>
                <a:cs typeface="Arial" pitchFamily="34" charset="0"/>
              </a:rPr>
              <a:t>Possible Areas of engagement</a:t>
            </a:r>
          </a:p>
        </p:txBody>
      </p:sp>
    </p:spTree>
    <p:extLst>
      <p:ext uri="{BB962C8B-B14F-4D97-AF65-F5344CB8AC3E}">
        <p14:creationId xmlns:p14="http://schemas.microsoft.com/office/powerpoint/2010/main" xmlns="" val="32579704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200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2000"/>
                            </p:stCondLst>
                            <p:childTnLst>
                              <p:par>
                                <p:cTn id="12" presetID="53" presetClass="entr" presetSubtype="16"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par>
                          <p:cTn id="17" fill="hold">
                            <p:stCondLst>
                              <p:cond delay="2500"/>
                            </p:stCondLst>
                            <p:childTnLst>
                              <p:par>
                                <p:cTn id="18" presetID="22" presetClass="entr" presetSubtype="4" fill="hold" grpId="0" nodeType="afterEffect">
                                  <p:stCondLst>
                                    <p:cond delay="0"/>
                                  </p:stCondLst>
                                  <p:childTnLst>
                                    <p:set>
                                      <p:cBhvr>
                                        <p:cTn id="19" dur="1" fill="hold">
                                          <p:stCondLst>
                                            <p:cond delay="0"/>
                                          </p:stCondLst>
                                        </p:cTn>
                                        <p:tgtEl>
                                          <p:spTgt spid="58"/>
                                        </p:tgtEl>
                                        <p:attrNameLst>
                                          <p:attrName>style.visibility</p:attrName>
                                        </p:attrNameLst>
                                      </p:cBhvr>
                                      <p:to>
                                        <p:strVal val="visible"/>
                                      </p:to>
                                    </p:set>
                                    <p:animEffect transition="in" filter="wipe(down)">
                                      <p:cBhvr>
                                        <p:cTn id="20" dur="500"/>
                                        <p:tgtEl>
                                          <p:spTgt spid="58"/>
                                        </p:tgtEl>
                                      </p:cBhvr>
                                    </p:animEffect>
                                  </p:childTnLst>
                                </p:cTn>
                              </p:par>
                            </p:childTnLst>
                          </p:cTn>
                        </p:par>
                        <p:par>
                          <p:cTn id="21" fill="hold">
                            <p:stCondLst>
                              <p:cond delay="3000"/>
                            </p:stCondLst>
                            <p:childTnLst>
                              <p:par>
                                <p:cTn id="22" presetID="53" presetClass="entr" presetSubtype="16" fill="hold" nodeType="after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500" fill="hold"/>
                                        <p:tgtEl>
                                          <p:spTgt spid="31"/>
                                        </p:tgtEl>
                                        <p:attrNameLst>
                                          <p:attrName>ppt_w</p:attrName>
                                        </p:attrNameLst>
                                      </p:cBhvr>
                                      <p:tavLst>
                                        <p:tav tm="0">
                                          <p:val>
                                            <p:fltVal val="0"/>
                                          </p:val>
                                        </p:tav>
                                        <p:tav tm="100000">
                                          <p:val>
                                            <p:strVal val="#ppt_w"/>
                                          </p:val>
                                        </p:tav>
                                      </p:tavLst>
                                    </p:anim>
                                    <p:anim calcmode="lin" valueType="num">
                                      <p:cBhvr>
                                        <p:cTn id="25" dur="500" fill="hold"/>
                                        <p:tgtEl>
                                          <p:spTgt spid="31"/>
                                        </p:tgtEl>
                                        <p:attrNameLst>
                                          <p:attrName>ppt_h</p:attrName>
                                        </p:attrNameLst>
                                      </p:cBhvr>
                                      <p:tavLst>
                                        <p:tav tm="0">
                                          <p:val>
                                            <p:fltVal val="0"/>
                                          </p:val>
                                        </p:tav>
                                        <p:tav tm="100000">
                                          <p:val>
                                            <p:strVal val="#ppt_h"/>
                                          </p:val>
                                        </p:tav>
                                      </p:tavLst>
                                    </p:anim>
                                    <p:animEffect transition="in" filter="fade">
                                      <p:cBhvr>
                                        <p:cTn id="26" dur="500"/>
                                        <p:tgtEl>
                                          <p:spTgt spid="31"/>
                                        </p:tgtEl>
                                      </p:cBhvr>
                                    </p:animEffect>
                                  </p:childTnLst>
                                </p:cTn>
                              </p:par>
                            </p:childTnLst>
                          </p:cTn>
                        </p:par>
                        <p:par>
                          <p:cTn id="27" fill="hold">
                            <p:stCondLst>
                              <p:cond delay="3500"/>
                            </p:stCondLst>
                            <p:childTnLst>
                              <p:par>
                                <p:cTn id="28" presetID="22" presetClass="entr" presetSubtype="4" fill="hold" grpId="0" nodeType="afterEffect">
                                  <p:stCondLst>
                                    <p:cond delay="0"/>
                                  </p:stCondLst>
                                  <p:childTnLst>
                                    <p:set>
                                      <p:cBhvr>
                                        <p:cTn id="29" dur="1" fill="hold">
                                          <p:stCondLst>
                                            <p:cond delay="0"/>
                                          </p:stCondLst>
                                        </p:cTn>
                                        <p:tgtEl>
                                          <p:spTgt spid="59"/>
                                        </p:tgtEl>
                                        <p:attrNameLst>
                                          <p:attrName>style.visibility</p:attrName>
                                        </p:attrNameLst>
                                      </p:cBhvr>
                                      <p:to>
                                        <p:strVal val="visible"/>
                                      </p:to>
                                    </p:set>
                                    <p:animEffect transition="in" filter="wipe(down)">
                                      <p:cBhvr>
                                        <p:cTn id="30" dur="500"/>
                                        <p:tgtEl>
                                          <p:spTgt spid="59"/>
                                        </p:tgtEl>
                                      </p:cBhvr>
                                    </p:animEffect>
                                  </p:childTnLst>
                                </p:cTn>
                              </p:par>
                            </p:childTnLst>
                          </p:cTn>
                        </p:par>
                        <p:par>
                          <p:cTn id="31" fill="hold">
                            <p:stCondLst>
                              <p:cond delay="4000"/>
                            </p:stCondLst>
                            <p:childTnLst>
                              <p:par>
                                <p:cTn id="32" presetID="53" presetClass="entr" presetSubtype="16" fill="hold" nodeType="afterEffect">
                                  <p:stCondLst>
                                    <p:cond delay="0"/>
                                  </p:stCondLst>
                                  <p:childTnLst>
                                    <p:set>
                                      <p:cBhvr>
                                        <p:cTn id="33" dur="1" fill="hold">
                                          <p:stCondLst>
                                            <p:cond delay="0"/>
                                          </p:stCondLst>
                                        </p:cTn>
                                        <p:tgtEl>
                                          <p:spTgt spid="34"/>
                                        </p:tgtEl>
                                        <p:attrNameLst>
                                          <p:attrName>style.visibility</p:attrName>
                                        </p:attrNameLst>
                                      </p:cBhvr>
                                      <p:to>
                                        <p:strVal val="visible"/>
                                      </p:to>
                                    </p:set>
                                    <p:anim calcmode="lin" valueType="num">
                                      <p:cBhvr>
                                        <p:cTn id="34" dur="500" fill="hold"/>
                                        <p:tgtEl>
                                          <p:spTgt spid="34"/>
                                        </p:tgtEl>
                                        <p:attrNameLst>
                                          <p:attrName>ppt_w</p:attrName>
                                        </p:attrNameLst>
                                      </p:cBhvr>
                                      <p:tavLst>
                                        <p:tav tm="0">
                                          <p:val>
                                            <p:fltVal val="0"/>
                                          </p:val>
                                        </p:tav>
                                        <p:tav tm="100000">
                                          <p:val>
                                            <p:strVal val="#ppt_w"/>
                                          </p:val>
                                        </p:tav>
                                      </p:tavLst>
                                    </p:anim>
                                    <p:anim calcmode="lin" valueType="num">
                                      <p:cBhvr>
                                        <p:cTn id="35" dur="500" fill="hold"/>
                                        <p:tgtEl>
                                          <p:spTgt spid="34"/>
                                        </p:tgtEl>
                                        <p:attrNameLst>
                                          <p:attrName>ppt_h</p:attrName>
                                        </p:attrNameLst>
                                      </p:cBhvr>
                                      <p:tavLst>
                                        <p:tav tm="0">
                                          <p:val>
                                            <p:fltVal val="0"/>
                                          </p:val>
                                        </p:tav>
                                        <p:tav tm="100000">
                                          <p:val>
                                            <p:strVal val="#ppt_h"/>
                                          </p:val>
                                        </p:tav>
                                      </p:tavLst>
                                    </p:anim>
                                    <p:animEffect transition="in" filter="fade">
                                      <p:cBhvr>
                                        <p:cTn id="36" dur="500"/>
                                        <p:tgtEl>
                                          <p:spTgt spid="34"/>
                                        </p:tgtEl>
                                      </p:cBhvr>
                                    </p:animEffect>
                                  </p:childTnLst>
                                </p:cTn>
                              </p:par>
                            </p:childTnLst>
                          </p:cTn>
                        </p:par>
                        <p:par>
                          <p:cTn id="37" fill="hold">
                            <p:stCondLst>
                              <p:cond delay="4500"/>
                            </p:stCondLst>
                            <p:childTnLst>
                              <p:par>
                                <p:cTn id="38" presetID="22" presetClass="entr" presetSubtype="4" fill="hold" grpId="0" nodeType="afterEffect">
                                  <p:stCondLst>
                                    <p:cond delay="0"/>
                                  </p:stCondLst>
                                  <p:childTnLst>
                                    <p:set>
                                      <p:cBhvr>
                                        <p:cTn id="39" dur="1" fill="hold">
                                          <p:stCondLst>
                                            <p:cond delay="0"/>
                                          </p:stCondLst>
                                        </p:cTn>
                                        <p:tgtEl>
                                          <p:spTgt spid="60"/>
                                        </p:tgtEl>
                                        <p:attrNameLst>
                                          <p:attrName>style.visibility</p:attrName>
                                        </p:attrNameLst>
                                      </p:cBhvr>
                                      <p:to>
                                        <p:strVal val="visible"/>
                                      </p:to>
                                    </p:set>
                                    <p:animEffect transition="in" filter="wipe(down)">
                                      <p:cBhvr>
                                        <p:cTn id="40" dur="500"/>
                                        <p:tgtEl>
                                          <p:spTgt spid="60"/>
                                        </p:tgtEl>
                                      </p:cBhvr>
                                    </p:animEffect>
                                  </p:childTnLst>
                                </p:cTn>
                              </p:par>
                            </p:childTnLst>
                          </p:cTn>
                        </p:par>
                        <p:par>
                          <p:cTn id="41" fill="hold">
                            <p:stCondLst>
                              <p:cond delay="5000"/>
                            </p:stCondLst>
                            <p:childTnLst>
                              <p:par>
                                <p:cTn id="42" presetID="53" presetClass="entr" presetSubtype="16" fill="hold" nodeType="afterEffect">
                                  <p:stCondLst>
                                    <p:cond delay="0"/>
                                  </p:stCondLst>
                                  <p:childTnLst>
                                    <p:set>
                                      <p:cBhvr>
                                        <p:cTn id="43" dur="1" fill="hold">
                                          <p:stCondLst>
                                            <p:cond delay="0"/>
                                          </p:stCondLst>
                                        </p:cTn>
                                        <p:tgtEl>
                                          <p:spTgt spid="37"/>
                                        </p:tgtEl>
                                        <p:attrNameLst>
                                          <p:attrName>style.visibility</p:attrName>
                                        </p:attrNameLst>
                                      </p:cBhvr>
                                      <p:to>
                                        <p:strVal val="visible"/>
                                      </p:to>
                                    </p:set>
                                    <p:anim calcmode="lin" valueType="num">
                                      <p:cBhvr>
                                        <p:cTn id="44" dur="500" fill="hold"/>
                                        <p:tgtEl>
                                          <p:spTgt spid="37"/>
                                        </p:tgtEl>
                                        <p:attrNameLst>
                                          <p:attrName>ppt_w</p:attrName>
                                        </p:attrNameLst>
                                      </p:cBhvr>
                                      <p:tavLst>
                                        <p:tav tm="0">
                                          <p:val>
                                            <p:fltVal val="0"/>
                                          </p:val>
                                        </p:tav>
                                        <p:tav tm="100000">
                                          <p:val>
                                            <p:strVal val="#ppt_w"/>
                                          </p:val>
                                        </p:tav>
                                      </p:tavLst>
                                    </p:anim>
                                    <p:anim calcmode="lin" valueType="num">
                                      <p:cBhvr>
                                        <p:cTn id="45" dur="500" fill="hold"/>
                                        <p:tgtEl>
                                          <p:spTgt spid="37"/>
                                        </p:tgtEl>
                                        <p:attrNameLst>
                                          <p:attrName>ppt_h</p:attrName>
                                        </p:attrNameLst>
                                      </p:cBhvr>
                                      <p:tavLst>
                                        <p:tav tm="0">
                                          <p:val>
                                            <p:fltVal val="0"/>
                                          </p:val>
                                        </p:tav>
                                        <p:tav tm="100000">
                                          <p:val>
                                            <p:strVal val="#ppt_h"/>
                                          </p:val>
                                        </p:tav>
                                      </p:tavLst>
                                    </p:anim>
                                    <p:animEffect transition="in" filter="fade">
                                      <p:cBhvr>
                                        <p:cTn id="46" dur="500"/>
                                        <p:tgtEl>
                                          <p:spTgt spid="37"/>
                                        </p:tgtEl>
                                      </p:cBhvr>
                                    </p:animEffect>
                                  </p:childTnLst>
                                </p:cTn>
                              </p:par>
                            </p:childTnLst>
                          </p:cTn>
                        </p:par>
                        <p:par>
                          <p:cTn id="47" fill="hold">
                            <p:stCondLst>
                              <p:cond delay="5500"/>
                            </p:stCondLst>
                            <p:childTnLst>
                              <p:par>
                                <p:cTn id="48" presetID="22" presetClass="entr" presetSubtype="4" fill="hold" grpId="0" nodeType="afterEffect">
                                  <p:stCondLst>
                                    <p:cond delay="0"/>
                                  </p:stCondLst>
                                  <p:childTnLst>
                                    <p:set>
                                      <p:cBhvr>
                                        <p:cTn id="49" dur="1" fill="hold">
                                          <p:stCondLst>
                                            <p:cond delay="0"/>
                                          </p:stCondLst>
                                        </p:cTn>
                                        <p:tgtEl>
                                          <p:spTgt spid="61"/>
                                        </p:tgtEl>
                                        <p:attrNameLst>
                                          <p:attrName>style.visibility</p:attrName>
                                        </p:attrNameLst>
                                      </p:cBhvr>
                                      <p:to>
                                        <p:strVal val="visible"/>
                                      </p:to>
                                    </p:set>
                                    <p:animEffect transition="in" filter="wipe(down)">
                                      <p:cBhvr>
                                        <p:cTn id="50"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8" grpId="0"/>
      <p:bldP spid="59" grpId="0"/>
      <p:bldP spid="60" grpId="0"/>
      <p:bldP spid="6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p:cNvSpPr/>
          <p:nvPr/>
        </p:nvSpPr>
        <p:spPr>
          <a:xfrm>
            <a:off x="4560999" y="2887677"/>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sp>
        <p:nvSpPr>
          <p:cNvPr id="38" name="Rectangle 37"/>
          <p:cNvSpPr/>
          <p:nvPr/>
        </p:nvSpPr>
        <p:spPr>
          <a:xfrm>
            <a:off x="4557622" y="6097256"/>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sp>
        <p:nvSpPr>
          <p:cNvPr id="36" name="Rectangle 35"/>
          <p:cNvSpPr/>
          <p:nvPr/>
        </p:nvSpPr>
        <p:spPr>
          <a:xfrm>
            <a:off x="4175154" y="4496511"/>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1600200" y="304800"/>
            <a:ext cx="29718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KEY PROVISIONS</a:t>
            </a:r>
            <a:endParaRPr lang="en-US" sz="3200" dirty="0">
              <a:solidFill>
                <a:schemeClr val="bg1"/>
              </a:solidFill>
              <a:latin typeface="Nevis" pitchFamily="2" charset="0"/>
            </a:endParaRPr>
          </a:p>
        </p:txBody>
      </p:sp>
      <p:cxnSp>
        <p:nvCxnSpPr>
          <p:cNvPr id="16" name="Straight Connector 15"/>
          <p:cNvCxnSpPr/>
          <p:nvPr/>
        </p:nvCxnSpPr>
        <p:spPr>
          <a:xfrm flipH="1">
            <a:off x="4543245" y="0"/>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894132" y="1339400"/>
            <a:ext cx="3714389" cy="584775"/>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Improving the TVET policy and management environment</a:t>
            </a:r>
          </a:p>
        </p:txBody>
      </p:sp>
      <p:sp>
        <p:nvSpPr>
          <p:cNvPr id="23" name="Rectangle 22"/>
          <p:cNvSpPr/>
          <p:nvPr/>
        </p:nvSpPr>
        <p:spPr>
          <a:xfrm>
            <a:off x="4189633" y="1269723"/>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1268465"/>
            <a:ext cx="571501" cy="571501"/>
          </a:xfrm>
          <a:prstGeom prst="rect">
            <a:avLst/>
          </a:prstGeom>
          <a:effectLst>
            <a:outerShdw blurRad="50800" dist="38100" dir="5400000" algn="t" rotWithShape="0">
              <a:prstClr val="black">
                <a:alpha val="40000"/>
              </a:prstClr>
            </a:outerShdw>
          </a:effectLst>
        </p:spPr>
      </p:pic>
      <p:pic>
        <p:nvPicPr>
          <p:cNvPr id="33" name="Picture 3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2881859"/>
            <a:ext cx="571501" cy="571501"/>
          </a:xfrm>
          <a:prstGeom prst="rect">
            <a:avLst/>
          </a:prstGeom>
          <a:effectLst>
            <a:outerShdw blurRad="50800" dist="38100" dir="5400000" algn="t" rotWithShape="0">
              <a:prstClr val="black">
                <a:alpha val="40000"/>
              </a:prstClr>
            </a:outerShdw>
          </a:effectLst>
        </p:spPr>
      </p:pic>
      <p:pic>
        <p:nvPicPr>
          <p:cNvPr id="34" name="Picture 3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4495253"/>
            <a:ext cx="571501" cy="571501"/>
          </a:xfrm>
          <a:prstGeom prst="rect">
            <a:avLst/>
          </a:prstGeom>
          <a:effectLst>
            <a:outerShdw blurRad="50800" dist="38100" dir="5400000" algn="t" rotWithShape="0">
              <a:prstClr val="black">
                <a:alpha val="40000"/>
              </a:prstClr>
            </a:outerShdw>
          </a:effectLst>
        </p:spPr>
      </p:pic>
      <p:pic>
        <p:nvPicPr>
          <p:cNvPr id="35" name="Picture 3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6108646"/>
            <a:ext cx="571501" cy="571501"/>
          </a:xfrm>
          <a:prstGeom prst="rect">
            <a:avLst/>
          </a:prstGeom>
          <a:effectLst>
            <a:outerShdw blurRad="50800" dist="38100" dir="5400000" algn="t" rotWithShape="0">
              <a:prstClr val="black">
                <a:alpha val="40000"/>
              </a:prstClr>
            </a:outerShdw>
          </a:effectLst>
        </p:spPr>
      </p:pic>
      <p:sp>
        <p:nvSpPr>
          <p:cNvPr id="39" name="Rectangle 38"/>
          <p:cNvSpPr/>
          <p:nvPr/>
        </p:nvSpPr>
        <p:spPr>
          <a:xfrm>
            <a:off x="380999" y="5458361"/>
            <a:ext cx="4009341" cy="1323439"/>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Promoting curriculum that is responsive to both job market needs and acquisition of basic skills that are adaptable for learning new technologies</a:t>
            </a:r>
          </a:p>
        </p:txBody>
      </p:sp>
      <p:sp>
        <p:nvSpPr>
          <p:cNvPr id="40" name="Rectangle 39"/>
          <p:cNvSpPr/>
          <p:nvPr/>
        </p:nvSpPr>
        <p:spPr>
          <a:xfrm>
            <a:off x="190500" y="2952165"/>
            <a:ext cx="3999134" cy="584775"/>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Enlarging the scope of and promoting a paradigm shift in TVET</a:t>
            </a:r>
          </a:p>
        </p:txBody>
      </p:sp>
      <p:sp>
        <p:nvSpPr>
          <p:cNvPr id="41" name="Rectangle 40"/>
          <p:cNvSpPr/>
          <p:nvPr/>
        </p:nvSpPr>
        <p:spPr>
          <a:xfrm>
            <a:off x="4959037" y="4572000"/>
            <a:ext cx="3803963" cy="584775"/>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Assuring the quality and enhancing image of TVET provision</a:t>
            </a:r>
          </a:p>
        </p:txBody>
      </p:sp>
    </p:spTree>
    <p:extLst>
      <p:ext uri="{BB962C8B-B14F-4D97-AF65-F5344CB8AC3E}">
        <p14:creationId xmlns:p14="http://schemas.microsoft.com/office/powerpoint/2010/main" xmlns="" val="39668494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par>
                                <p:cTn id="11" presetID="53" presetClass="entr" presetSubtype="16" fill="hold" nodeType="with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par>
                          <p:cTn id="16" fill="hold">
                            <p:stCondLst>
                              <p:cond delay="1000"/>
                            </p:stCondLst>
                            <p:childTnLst>
                              <p:par>
                                <p:cTn id="17" presetID="22" presetClass="entr" presetSubtype="1"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up)">
                                      <p:cBhvr>
                                        <p:cTn id="19" dur="500"/>
                                        <p:tgtEl>
                                          <p:spTgt spid="10"/>
                                        </p:tgtEl>
                                      </p:cBhvr>
                                    </p:animEffect>
                                  </p:childTnLst>
                                </p:cTn>
                              </p:par>
                              <p:par>
                                <p:cTn id="20" presetID="53" presetClass="entr" presetSubtype="16" fill="hold" nodeType="withEffect">
                                  <p:stCondLst>
                                    <p:cond delay="500"/>
                                  </p:stCondLst>
                                  <p:childTnLst>
                                    <p:set>
                                      <p:cBhvr>
                                        <p:cTn id="21" dur="1" fill="hold">
                                          <p:stCondLst>
                                            <p:cond delay="0"/>
                                          </p:stCondLst>
                                        </p:cTn>
                                        <p:tgtEl>
                                          <p:spTgt spid="33"/>
                                        </p:tgtEl>
                                        <p:attrNameLst>
                                          <p:attrName>style.visibility</p:attrName>
                                        </p:attrNameLst>
                                      </p:cBhvr>
                                      <p:to>
                                        <p:strVal val="visible"/>
                                      </p:to>
                                    </p:set>
                                    <p:anim calcmode="lin" valueType="num">
                                      <p:cBhvr>
                                        <p:cTn id="22" dur="500" fill="hold"/>
                                        <p:tgtEl>
                                          <p:spTgt spid="33"/>
                                        </p:tgtEl>
                                        <p:attrNameLst>
                                          <p:attrName>ppt_w</p:attrName>
                                        </p:attrNameLst>
                                      </p:cBhvr>
                                      <p:tavLst>
                                        <p:tav tm="0">
                                          <p:val>
                                            <p:fltVal val="0"/>
                                          </p:val>
                                        </p:tav>
                                        <p:tav tm="100000">
                                          <p:val>
                                            <p:strVal val="#ppt_w"/>
                                          </p:val>
                                        </p:tav>
                                      </p:tavLst>
                                    </p:anim>
                                    <p:anim calcmode="lin" valueType="num">
                                      <p:cBhvr>
                                        <p:cTn id="23" dur="500" fill="hold"/>
                                        <p:tgtEl>
                                          <p:spTgt spid="33"/>
                                        </p:tgtEl>
                                        <p:attrNameLst>
                                          <p:attrName>ppt_h</p:attrName>
                                        </p:attrNameLst>
                                      </p:cBhvr>
                                      <p:tavLst>
                                        <p:tav tm="0">
                                          <p:val>
                                            <p:fltVal val="0"/>
                                          </p:val>
                                        </p:tav>
                                        <p:tav tm="100000">
                                          <p:val>
                                            <p:strVal val="#ppt_h"/>
                                          </p:val>
                                        </p:tav>
                                      </p:tavLst>
                                    </p:anim>
                                    <p:animEffect transition="in" filter="fade">
                                      <p:cBhvr>
                                        <p:cTn id="24" dur="500"/>
                                        <p:tgtEl>
                                          <p:spTgt spid="33"/>
                                        </p:tgtEl>
                                      </p:cBhvr>
                                    </p:animEffect>
                                  </p:childTnLst>
                                </p:cTn>
                              </p:par>
                            </p:childTnLst>
                          </p:cTn>
                        </p:par>
                        <p:par>
                          <p:cTn id="25" fill="hold">
                            <p:stCondLst>
                              <p:cond delay="2000"/>
                            </p:stCondLst>
                            <p:childTnLst>
                              <p:par>
                                <p:cTn id="26" presetID="22" presetClass="entr" presetSubtype="1" fill="hold" grpId="0" nodeType="after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wipe(up)">
                                      <p:cBhvr>
                                        <p:cTn id="28" dur="500"/>
                                        <p:tgtEl>
                                          <p:spTgt spid="40"/>
                                        </p:tgtEl>
                                      </p:cBhvr>
                                    </p:animEffect>
                                  </p:childTnLst>
                                </p:cTn>
                              </p:par>
                              <p:par>
                                <p:cTn id="29" presetID="53" presetClass="entr" presetSubtype="16" fill="hold" nodeType="withEffect">
                                  <p:stCondLst>
                                    <p:cond delay="500"/>
                                  </p:stCondLst>
                                  <p:childTnLst>
                                    <p:set>
                                      <p:cBhvr>
                                        <p:cTn id="30" dur="1" fill="hold">
                                          <p:stCondLst>
                                            <p:cond delay="0"/>
                                          </p:stCondLst>
                                        </p:cTn>
                                        <p:tgtEl>
                                          <p:spTgt spid="34"/>
                                        </p:tgtEl>
                                        <p:attrNameLst>
                                          <p:attrName>style.visibility</p:attrName>
                                        </p:attrNameLst>
                                      </p:cBhvr>
                                      <p:to>
                                        <p:strVal val="visible"/>
                                      </p:to>
                                    </p:set>
                                    <p:anim calcmode="lin" valueType="num">
                                      <p:cBhvr>
                                        <p:cTn id="31" dur="500" fill="hold"/>
                                        <p:tgtEl>
                                          <p:spTgt spid="34"/>
                                        </p:tgtEl>
                                        <p:attrNameLst>
                                          <p:attrName>ppt_w</p:attrName>
                                        </p:attrNameLst>
                                      </p:cBhvr>
                                      <p:tavLst>
                                        <p:tav tm="0">
                                          <p:val>
                                            <p:fltVal val="0"/>
                                          </p:val>
                                        </p:tav>
                                        <p:tav tm="100000">
                                          <p:val>
                                            <p:strVal val="#ppt_w"/>
                                          </p:val>
                                        </p:tav>
                                      </p:tavLst>
                                    </p:anim>
                                    <p:anim calcmode="lin" valueType="num">
                                      <p:cBhvr>
                                        <p:cTn id="32" dur="500" fill="hold"/>
                                        <p:tgtEl>
                                          <p:spTgt spid="34"/>
                                        </p:tgtEl>
                                        <p:attrNameLst>
                                          <p:attrName>ppt_h</p:attrName>
                                        </p:attrNameLst>
                                      </p:cBhvr>
                                      <p:tavLst>
                                        <p:tav tm="0">
                                          <p:val>
                                            <p:fltVal val="0"/>
                                          </p:val>
                                        </p:tav>
                                        <p:tav tm="100000">
                                          <p:val>
                                            <p:strVal val="#ppt_h"/>
                                          </p:val>
                                        </p:tav>
                                      </p:tavLst>
                                    </p:anim>
                                    <p:animEffect transition="in" filter="fade">
                                      <p:cBhvr>
                                        <p:cTn id="33" dur="500"/>
                                        <p:tgtEl>
                                          <p:spTgt spid="34"/>
                                        </p:tgtEl>
                                      </p:cBhvr>
                                    </p:animEffect>
                                  </p:childTnLst>
                                </p:cTn>
                              </p:par>
                            </p:childTnLst>
                          </p:cTn>
                        </p:par>
                        <p:par>
                          <p:cTn id="34" fill="hold">
                            <p:stCondLst>
                              <p:cond delay="3000"/>
                            </p:stCondLst>
                            <p:childTnLst>
                              <p:par>
                                <p:cTn id="35" presetID="22" presetClass="entr" presetSubtype="1" fill="hold" grpId="0" nodeType="after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wipe(up)">
                                      <p:cBhvr>
                                        <p:cTn id="37" dur="500"/>
                                        <p:tgtEl>
                                          <p:spTgt spid="41"/>
                                        </p:tgtEl>
                                      </p:cBhvr>
                                    </p:animEffect>
                                  </p:childTnLst>
                                </p:cTn>
                              </p:par>
                              <p:par>
                                <p:cTn id="38" presetID="53" presetClass="entr" presetSubtype="16" fill="hold" nodeType="withEffect">
                                  <p:stCondLst>
                                    <p:cond delay="500"/>
                                  </p:stCondLst>
                                  <p:childTnLst>
                                    <p:set>
                                      <p:cBhvr>
                                        <p:cTn id="39" dur="1" fill="hold">
                                          <p:stCondLst>
                                            <p:cond delay="0"/>
                                          </p:stCondLst>
                                        </p:cTn>
                                        <p:tgtEl>
                                          <p:spTgt spid="35"/>
                                        </p:tgtEl>
                                        <p:attrNameLst>
                                          <p:attrName>style.visibility</p:attrName>
                                        </p:attrNameLst>
                                      </p:cBhvr>
                                      <p:to>
                                        <p:strVal val="visible"/>
                                      </p:to>
                                    </p:set>
                                    <p:anim calcmode="lin" valueType="num">
                                      <p:cBhvr>
                                        <p:cTn id="40" dur="500" fill="hold"/>
                                        <p:tgtEl>
                                          <p:spTgt spid="35"/>
                                        </p:tgtEl>
                                        <p:attrNameLst>
                                          <p:attrName>ppt_w</p:attrName>
                                        </p:attrNameLst>
                                      </p:cBhvr>
                                      <p:tavLst>
                                        <p:tav tm="0">
                                          <p:val>
                                            <p:fltVal val="0"/>
                                          </p:val>
                                        </p:tav>
                                        <p:tav tm="100000">
                                          <p:val>
                                            <p:strVal val="#ppt_w"/>
                                          </p:val>
                                        </p:tav>
                                      </p:tavLst>
                                    </p:anim>
                                    <p:anim calcmode="lin" valueType="num">
                                      <p:cBhvr>
                                        <p:cTn id="41" dur="500" fill="hold"/>
                                        <p:tgtEl>
                                          <p:spTgt spid="35"/>
                                        </p:tgtEl>
                                        <p:attrNameLst>
                                          <p:attrName>ppt_h</p:attrName>
                                        </p:attrNameLst>
                                      </p:cBhvr>
                                      <p:tavLst>
                                        <p:tav tm="0">
                                          <p:val>
                                            <p:fltVal val="0"/>
                                          </p:val>
                                        </p:tav>
                                        <p:tav tm="100000">
                                          <p:val>
                                            <p:strVal val="#ppt_h"/>
                                          </p:val>
                                        </p:tav>
                                      </p:tavLst>
                                    </p:anim>
                                    <p:animEffect transition="in" filter="fade">
                                      <p:cBhvr>
                                        <p:cTn id="42" dur="500"/>
                                        <p:tgtEl>
                                          <p:spTgt spid="35"/>
                                        </p:tgtEl>
                                      </p:cBhvr>
                                    </p:animEffect>
                                  </p:childTnLst>
                                </p:cTn>
                              </p:par>
                            </p:childTnLst>
                          </p:cTn>
                        </p:par>
                        <p:par>
                          <p:cTn id="43" fill="hold">
                            <p:stCondLst>
                              <p:cond delay="4000"/>
                            </p:stCondLst>
                            <p:childTnLst>
                              <p:par>
                                <p:cTn id="44" presetID="22" presetClass="entr" presetSubtype="1" fill="hold" grpId="0" nodeType="after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ipe(up)">
                                      <p:cBhvr>
                                        <p:cTn id="46"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39" grpId="0"/>
      <p:bldP spid="40" grpId="0"/>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4158032" y="6191250"/>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sp>
        <p:nvSpPr>
          <p:cNvPr id="37" name="Rectangle 36"/>
          <p:cNvSpPr/>
          <p:nvPr/>
        </p:nvSpPr>
        <p:spPr>
          <a:xfrm>
            <a:off x="4541895" y="2499161"/>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sp>
        <p:nvSpPr>
          <p:cNvPr id="38" name="Rectangle 37"/>
          <p:cNvSpPr/>
          <p:nvPr/>
        </p:nvSpPr>
        <p:spPr>
          <a:xfrm>
            <a:off x="4541894" y="4961811"/>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sp>
        <p:nvSpPr>
          <p:cNvPr id="36" name="Rectangle 35"/>
          <p:cNvSpPr/>
          <p:nvPr/>
        </p:nvSpPr>
        <p:spPr>
          <a:xfrm>
            <a:off x="4156207" y="3729857"/>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1600200" y="304800"/>
            <a:ext cx="29718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KEY PROVISIONS</a:t>
            </a:r>
            <a:endParaRPr lang="en-US" sz="3200" dirty="0">
              <a:solidFill>
                <a:schemeClr val="bg1"/>
              </a:solidFill>
              <a:latin typeface="Nevis" pitchFamily="2" charset="0"/>
            </a:endParaRPr>
          </a:p>
        </p:txBody>
      </p:sp>
      <p:cxnSp>
        <p:nvCxnSpPr>
          <p:cNvPr id="16" name="Straight Connector 15"/>
          <p:cNvCxnSpPr/>
          <p:nvPr/>
        </p:nvCxnSpPr>
        <p:spPr>
          <a:xfrm flipH="1">
            <a:off x="4543245" y="0"/>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853256" y="1219200"/>
            <a:ext cx="3714389" cy="584775"/>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Enhancing relevance and employability</a:t>
            </a:r>
          </a:p>
        </p:txBody>
      </p:sp>
      <p:sp>
        <p:nvSpPr>
          <p:cNvPr id="23" name="Rectangle 22"/>
          <p:cNvSpPr/>
          <p:nvPr/>
        </p:nvSpPr>
        <p:spPr>
          <a:xfrm>
            <a:off x="4189633" y="1269723"/>
            <a:ext cx="401415" cy="570243"/>
          </a:xfrm>
          <a:prstGeom prst="rect">
            <a:avLst/>
          </a:prstGeom>
          <a:solidFill>
            <a:schemeClr val="accent5">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lumMod val="75000"/>
                  <a:lumOff val="25000"/>
                </a:schemeClr>
              </a:solidFill>
              <a:latin typeface="Nevis" pitchFamily="2" charset="0"/>
            </a:endParaRPr>
          </a:p>
        </p:txBody>
      </p: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pic>
        <p:nvPicPr>
          <p:cNvPr id="5" name="Picture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1268465"/>
            <a:ext cx="571501" cy="571501"/>
          </a:xfrm>
          <a:prstGeom prst="rect">
            <a:avLst/>
          </a:prstGeom>
          <a:effectLst>
            <a:outerShdw blurRad="50800" dist="38100" dir="5400000" algn="t" rotWithShape="0">
              <a:prstClr val="black">
                <a:alpha val="40000"/>
              </a:prstClr>
            </a:outerShdw>
          </a:effectLst>
        </p:spPr>
      </p:pic>
      <p:pic>
        <p:nvPicPr>
          <p:cNvPr id="33" name="Picture 32"/>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2499161"/>
            <a:ext cx="571501" cy="571501"/>
          </a:xfrm>
          <a:prstGeom prst="rect">
            <a:avLst/>
          </a:prstGeom>
          <a:effectLst>
            <a:outerShdw blurRad="50800" dist="38100" dir="5400000" algn="t" rotWithShape="0">
              <a:prstClr val="black">
                <a:alpha val="40000"/>
              </a:prstClr>
            </a:outerShdw>
          </a:effectLst>
        </p:spPr>
      </p:pic>
      <p:pic>
        <p:nvPicPr>
          <p:cNvPr id="34" name="Picture 3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90819" y="3729857"/>
            <a:ext cx="571501" cy="571501"/>
          </a:xfrm>
          <a:prstGeom prst="rect">
            <a:avLst/>
          </a:prstGeom>
          <a:effectLst>
            <a:outerShdw blurRad="50800" dist="38100" dir="5400000" algn="t" rotWithShape="0">
              <a:prstClr val="black">
                <a:alpha val="40000"/>
              </a:prstClr>
            </a:outerShdw>
          </a:effectLst>
        </p:spPr>
      </p:pic>
      <p:pic>
        <p:nvPicPr>
          <p:cNvPr id="35" name="Picture 3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265479" y="4960553"/>
            <a:ext cx="571501" cy="571501"/>
          </a:xfrm>
          <a:prstGeom prst="rect">
            <a:avLst/>
          </a:prstGeom>
          <a:effectLst>
            <a:outerShdw blurRad="50800" dist="38100" dir="5400000" algn="t" rotWithShape="0">
              <a:prstClr val="black">
                <a:alpha val="40000"/>
              </a:prstClr>
            </a:outerShdw>
          </a:effectLst>
        </p:spPr>
      </p:pic>
      <p:sp>
        <p:nvSpPr>
          <p:cNvPr id="39" name="Rectangle 38"/>
          <p:cNvSpPr/>
          <p:nvPr/>
        </p:nvSpPr>
        <p:spPr>
          <a:xfrm>
            <a:off x="475245" y="4876800"/>
            <a:ext cx="3714389" cy="584775"/>
          </a:xfrm>
          <a:prstGeom prst="rect">
            <a:avLst/>
          </a:prstGeom>
        </p:spPr>
        <p:txBody>
          <a:bodyPr wrap="square">
            <a:spAutoFit/>
          </a:bodyPr>
          <a:lstStyle/>
          <a:p>
            <a:pPr algn="r"/>
            <a:r>
              <a:rPr lang="en-US" sz="1600" b="1" kern="3000" spc="30" dirty="0">
                <a:solidFill>
                  <a:schemeClr val="tx2">
                    <a:lumMod val="50000"/>
                  </a:schemeClr>
                </a:solidFill>
                <a:latin typeface="Liberation Sans" pitchFamily="34" charset="0"/>
              </a:rPr>
              <a:t>Tracking and monitoring TVET delivery</a:t>
            </a:r>
          </a:p>
        </p:txBody>
      </p:sp>
      <p:sp>
        <p:nvSpPr>
          <p:cNvPr id="40" name="Rectangle 39"/>
          <p:cNvSpPr/>
          <p:nvPr/>
        </p:nvSpPr>
        <p:spPr>
          <a:xfrm>
            <a:off x="190500" y="2463225"/>
            <a:ext cx="3999134" cy="584775"/>
          </a:xfrm>
          <a:prstGeom prst="rect">
            <a:avLst/>
          </a:prstGeom>
        </p:spPr>
        <p:txBody>
          <a:bodyPr wrap="square">
            <a:spAutoFit/>
          </a:bodyPr>
          <a:lstStyle/>
          <a:p>
            <a:pPr algn="r"/>
            <a:r>
              <a:rPr lang="en-US" sz="1600" b="1" kern="3000" spc="30" dirty="0">
                <a:solidFill>
                  <a:schemeClr val="tx2">
                    <a:lumMod val="50000"/>
                  </a:schemeClr>
                </a:solidFill>
                <a:latin typeface="Liberation Sans" pitchFamily="34" charset="0"/>
              </a:rPr>
              <a:t>Developing a harmonized system of skills recognition</a:t>
            </a:r>
          </a:p>
        </p:txBody>
      </p:sp>
      <p:sp>
        <p:nvSpPr>
          <p:cNvPr id="41" name="Rectangle 40"/>
          <p:cNvSpPr/>
          <p:nvPr/>
        </p:nvSpPr>
        <p:spPr>
          <a:xfrm>
            <a:off x="4853256" y="3733800"/>
            <a:ext cx="3803963" cy="584775"/>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Strengthening partnerships and linkages</a:t>
            </a:r>
          </a:p>
        </p:txBody>
      </p:sp>
      <p:pic>
        <p:nvPicPr>
          <p:cNvPr id="26" name="Picture 2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186828" y="6191250"/>
            <a:ext cx="571501" cy="571501"/>
          </a:xfrm>
          <a:prstGeom prst="rect">
            <a:avLst/>
          </a:prstGeom>
          <a:effectLst>
            <a:outerShdw blurRad="50800" dist="38100" dir="5400000" algn="t" rotWithShape="0">
              <a:prstClr val="black">
                <a:alpha val="40000"/>
              </a:prstClr>
            </a:outerShdw>
          </a:effectLst>
        </p:spPr>
      </p:pic>
      <p:sp>
        <p:nvSpPr>
          <p:cNvPr id="28" name="Rectangle 27"/>
          <p:cNvSpPr/>
          <p:nvPr/>
        </p:nvSpPr>
        <p:spPr>
          <a:xfrm>
            <a:off x="4853256" y="6019800"/>
            <a:ext cx="3714389" cy="830997"/>
          </a:xfrm>
          <a:prstGeom prst="rect">
            <a:avLst/>
          </a:prstGeom>
        </p:spPr>
        <p:txBody>
          <a:bodyPr wrap="square">
            <a:spAutoFit/>
          </a:bodyPr>
          <a:lstStyle/>
          <a:p>
            <a:r>
              <a:rPr lang="en-US" sz="1600" b="1" kern="3000" spc="30" dirty="0">
                <a:solidFill>
                  <a:schemeClr val="tx2">
                    <a:lumMod val="50000"/>
                  </a:schemeClr>
                </a:solidFill>
                <a:latin typeface="Liberation Sans" pitchFamily="34" charset="0"/>
              </a:rPr>
              <a:t>Promoting TVET research and gender and people with disabilities participation</a:t>
            </a:r>
          </a:p>
        </p:txBody>
      </p:sp>
    </p:spTree>
    <p:extLst>
      <p:ext uri="{BB962C8B-B14F-4D97-AF65-F5344CB8AC3E}">
        <p14:creationId xmlns:p14="http://schemas.microsoft.com/office/powerpoint/2010/main" xmlns="" val="39946618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par>
                                <p:cTn id="11" presetID="53" presetClass="entr" presetSubtype="16" fill="hold" nodeType="withEffect">
                                  <p:stCondLst>
                                    <p:cond delay="50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par>
                          <p:cTn id="16" fill="hold">
                            <p:stCondLst>
                              <p:cond delay="1000"/>
                            </p:stCondLst>
                            <p:childTnLst>
                              <p:par>
                                <p:cTn id="17" presetID="22" presetClass="entr" presetSubtype="1"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up)">
                                      <p:cBhvr>
                                        <p:cTn id="19" dur="500"/>
                                        <p:tgtEl>
                                          <p:spTgt spid="10"/>
                                        </p:tgtEl>
                                      </p:cBhvr>
                                    </p:animEffect>
                                  </p:childTnLst>
                                </p:cTn>
                              </p:par>
                              <p:par>
                                <p:cTn id="20" presetID="53" presetClass="entr" presetSubtype="16" fill="hold" nodeType="withEffect">
                                  <p:stCondLst>
                                    <p:cond delay="500"/>
                                  </p:stCondLst>
                                  <p:childTnLst>
                                    <p:set>
                                      <p:cBhvr>
                                        <p:cTn id="21" dur="1" fill="hold">
                                          <p:stCondLst>
                                            <p:cond delay="0"/>
                                          </p:stCondLst>
                                        </p:cTn>
                                        <p:tgtEl>
                                          <p:spTgt spid="33"/>
                                        </p:tgtEl>
                                        <p:attrNameLst>
                                          <p:attrName>style.visibility</p:attrName>
                                        </p:attrNameLst>
                                      </p:cBhvr>
                                      <p:to>
                                        <p:strVal val="visible"/>
                                      </p:to>
                                    </p:set>
                                    <p:anim calcmode="lin" valueType="num">
                                      <p:cBhvr>
                                        <p:cTn id="22" dur="500" fill="hold"/>
                                        <p:tgtEl>
                                          <p:spTgt spid="33"/>
                                        </p:tgtEl>
                                        <p:attrNameLst>
                                          <p:attrName>ppt_w</p:attrName>
                                        </p:attrNameLst>
                                      </p:cBhvr>
                                      <p:tavLst>
                                        <p:tav tm="0">
                                          <p:val>
                                            <p:fltVal val="0"/>
                                          </p:val>
                                        </p:tav>
                                        <p:tav tm="100000">
                                          <p:val>
                                            <p:strVal val="#ppt_w"/>
                                          </p:val>
                                        </p:tav>
                                      </p:tavLst>
                                    </p:anim>
                                    <p:anim calcmode="lin" valueType="num">
                                      <p:cBhvr>
                                        <p:cTn id="23" dur="500" fill="hold"/>
                                        <p:tgtEl>
                                          <p:spTgt spid="33"/>
                                        </p:tgtEl>
                                        <p:attrNameLst>
                                          <p:attrName>ppt_h</p:attrName>
                                        </p:attrNameLst>
                                      </p:cBhvr>
                                      <p:tavLst>
                                        <p:tav tm="0">
                                          <p:val>
                                            <p:fltVal val="0"/>
                                          </p:val>
                                        </p:tav>
                                        <p:tav tm="100000">
                                          <p:val>
                                            <p:strVal val="#ppt_h"/>
                                          </p:val>
                                        </p:tav>
                                      </p:tavLst>
                                    </p:anim>
                                    <p:animEffect transition="in" filter="fade">
                                      <p:cBhvr>
                                        <p:cTn id="24" dur="500"/>
                                        <p:tgtEl>
                                          <p:spTgt spid="33"/>
                                        </p:tgtEl>
                                      </p:cBhvr>
                                    </p:animEffect>
                                  </p:childTnLst>
                                </p:cTn>
                              </p:par>
                            </p:childTnLst>
                          </p:cTn>
                        </p:par>
                        <p:par>
                          <p:cTn id="25" fill="hold">
                            <p:stCondLst>
                              <p:cond delay="2000"/>
                            </p:stCondLst>
                            <p:childTnLst>
                              <p:par>
                                <p:cTn id="26" presetID="22" presetClass="entr" presetSubtype="1" fill="hold" grpId="0" nodeType="after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wipe(up)">
                                      <p:cBhvr>
                                        <p:cTn id="28" dur="500"/>
                                        <p:tgtEl>
                                          <p:spTgt spid="40"/>
                                        </p:tgtEl>
                                      </p:cBhvr>
                                    </p:animEffect>
                                  </p:childTnLst>
                                </p:cTn>
                              </p:par>
                              <p:par>
                                <p:cTn id="29" presetID="53" presetClass="entr" presetSubtype="16" fill="hold" nodeType="withEffect">
                                  <p:stCondLst>
                                    <p:cond delay="500"/>
                                  </p:stCondLst>
                                  <p:childTnLst>
                                    <p:set>
                                      <p:cBhvr>
                                        <p:cTn id="30" dur="1" fill="hold">
                                          <p:stCondLst>
                                            <p:cond delay="0"/>
                                          </p:stCondLst>
                                        </p:cTn>
                                        <p:tgtEl>
                                          <p:spTgt spid="34"/>
                                        </p:tgtEl>
                                        <p:attrNameLst>
                                          <p:attrName>style.visibility</p:attrName>
                                        </p:attrNameLst>
                                      </p:cBhvr>
                                      <p:to>
                                        <p:strVal val="visible"/>
                                      </p:to>
                                    </p:set>
                                    <p:anim calcmode="lin" valueType="num">
                                      <p:cBhvr>
                                        <p:cTn id="31" dur="500" fill="hold"/>
                                        <p:tgtEl>
                                          <p:spTgt spid="34"/>
                                        </p:tgtEl>
                                        <p:attrNameLst>
                                          <p:attrName>ppt_w</p:attrName>
                                        </p:attrNameLst>
                                      </p:cBhvr>
                                      <p:tavLst>
                                        <p:tav tm="0">
                                          <p:val>
                                            <p:fltVal val="0"/>
                                          </p:val>
                                        </p:tav>
                                        <p:tav tm="100000">
                                          <p:val>
                                            <p:strVal val="#ppt_w"/>
                                          </p:val>
                                        </p:tav>
                                      </p:tavLst>
                                    </p:anim>
                                    <p:anim calcmode="lin" valueType="num">
                                      <p:cBhvr>
                                        <p:cTn id="32" dur="500" fill="hold"/>
                                        <p:tgtEl>
                                          <p:spTgt spid="34"/>
                                        </p:tgtEl>
                                        <p:attrNameLst>
                                          <p:attrName>ppt_h</p:attrName>
                                        </p:attrNameLst>
                                      </p:cBhvr>
                                      <p:tavLst>
                                        <p:tav tm="0">
                                          <p:val>
                                            <p:fltVal val="0"/>
                                          </p:val>
                                        </p:tav>
                                        <p:tav tm="100000">
                                          <p:val>
                                            <p:strVal val="#ppt_h"/>
                                          </p:val>
                                        </p:tav>
                                      </p:tavLst>
                                    </p:anim>
                                    <p:animEffect transition="in" filter="fade">
                                      <p:cBhvr>
                                        <p:cTn id="33" dur="500"/>
                                        <p:tgtEl>
                                          <p:spTgt spid="34"/>
                                        </p:tgtEl>
                                      </p:cBhvr>
                                    </p:animEffect>
                                  </p:childTnLst>
                                </p:cTn>
                              </p:par>
                            </p:childTnLst>
                          </p:cTn>
                        </p:par>
                        <p:par>
                          <p:cTn id="34" fill="hold">
                            <p:stCondLst>
                              <p:cond delay="3000"/>
                            </p:stCondLst>
                            <p:childTnLst>
                              <p:par>
                                <p:cTn id="35" presetID="22" presetClass="entr" presetSubtype="1" fill="hold" grpId="0" nodeType="after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wipe(up)">
                                      <p:cBhvr>
                                        <p:cTn id="37" dur="500"/>
                                        <p:tgtEl>
                                          <p:spTgt spid="41"/>
                                        </p:tgtEl>
                                      </p:cBhvr>
                                    </p:animEffect>
                                  </p:childTnLst>
                                </p:cTn>
                              </p:par>
                              <p:par>
                                <p:cTn id="38" presetID="53" presetClass="entr" presetSubtype="16" fill="hold" nodeType="withEffect">
                                  <p:stCondLst>
                                    <p:cond delay="500"/>
                                  </p:stCondLst>
                                  <p:childTnLst>
                                    <p:set>
                                      <p:cBhvr>
                                        <p:cTn id="39" dur="1" fill="hold">
                                          <p:stCondLst>
                                            <p:cond delay="0"/>
                                          </p:stCondLst>
                                        </p:cTn>
                                        <p:tgtEl>
                                          <p:spTgt spid="35"/>
                                        </p:tgtEl>
                                        <p:attrNameLst>
                                          <p:attrName>style.visibility</p:attrName>
                                        </p:attrNameLst>
                                      </p:cBhvr>
                                      <p:to>
                                        <p:strVal val="visible"/>
                                      </p:to>
                                    </p:set>
                                    <p:anim calcmode="lin" valueType="num">
                                      <p:cBhvr>
                                        <p:cTn id="40" dur="500" fill="hold"/>
                                        <p:tgtEl>
                                          <p:spTgt spid="35"/>
                                        </p:tgtEl>
                                        <p:attrNameLst>
                                          <p:attrName>ppt_w</p:attrName>
                                        </p:attrNameLst>
                                      </p:cBhvr>
                                      <p:tavLst>
                                        <p:tav tm="0">
                                          <p:val>
                                            <p:fltVal val="0"/>
                                          </p:val>
                                        </p:tav>
                                        <p:tav tm="100000">
                                          <p:val>
                                            <p:strVal val="#ppt_w"/>
                                          </p:val>
                                        </p:tav>
                                      </p:tavLst>
                                    </p:anim>
                                    <p:anim calcmode="lin" valueType="num">
                                      <p:cBhvr>
                                        <p:cTn id="41" dur="500" fill="hold"/>
                                        <p:tgtEl>
                                          <p:spTgt spid="35"/>
                                        </p:tgtEl>
                                        <p:attrNameLst>
                                          <p:attrName>ppt_h</p:attrName>
                                        </p:attrNameLst>
                                      </p:cBhvr>
                                      <p:tavLst>
                                        <p:tav tm="0">
                                          <p:val>
                                            <p:fltVal val="0"/>
                                          </p:val>
                                        </p:tav>
                                        <p:tav tm="100000">
                                          <p:val>
                                            <p:strVal val="#ppt_h"/>
                                          </p:val>
                                        </p:tav>
                                      </p:tavLst>
                                    </p:anim>
                                    <p:animEffect transition="in" filter="fade">
                                      <p:cBhvr>
                                        <p:cTn id="42" dur="500"/>
                                        <p:tgtEl>
                                          <p:spTgt spid="35"/>
                                        </p:tgtEl>
                                      </p:cBhvr>
                                    </p:animEffect>
                                  </p:childTnLst>
                                </p:cTn>
                              </p:par>
                            </p:childTnLst>
                          </p:cTn>
                        </p:par>
                        <p:par>
                          <p:cTn id="43" fill="hold">
                            <p:stCondLst>
                              <p:cond delay="4000"/>
                            </p:stCondLst>
                            <p:childTnLst>
                              <p:par>
                                <p:cTn id="44" presetID="22" presetClass="entr" presetSubtype="1" fill="hold" grpId="0" nodeType="afterEffect">
                                  <p:stCondLst>
                                    <p:cond delay="0"/>
                                  </p:stCondLst>
                                  <p:childTnLst>
                                    <p:set>
                                      <p:cBhvr>
                                        <p:cTn id="45" dur="1" fill="hold">
                                          <p:stCondLst>
                                            <p:cond delay="0"/>
                                          </p:stCondLst>
                                        </p:cTn>
                                        <p:tgtEl>
                                          <p:spTgt spid="39"/>
                                        </p:tgtEl>
                                        <p:attrNameLst>
                                          <p:attrName>style.visibility</p:attrName>
                                        </p:attrNameLst>
                                      </p:cBhvr>
                                      <p:to>
                                        <p:strVal val="visible"/>
                                      </p:to>
                                    </p:set>
                                    <p:animEffect transition="in" filter="wipe(up)">
                                      <p:cBhvr>
                                        <p:cTn id="46" dur="500"/>
                                        <p:tgtEl>
                                          <p:spTgt spid="39"/>
                                        </p:tgtEl>
                                      </p:cBhvr>
                                    </p:animEffect>
                                  </p:childTnLst>
                                </p:cTn>
                              </p:par>
                              <p:par>
                                <p:cTn id="47" presetID="53" presetClass="entr" presetSubtype="16" fill="hold" nodeType="withEffect">
                                  <p:stCondLst>
                                    <p:cond delay="500"/>
                                  </p:stCondLst>
                                  <p:childTnLst>
                                    <p:set>
                                      <p:cBhvr>
                                        <p:cTn id="48" dur="1" fill="hold">
                                          <p:stCondLst>
                                            <p:cond delay="0"/>
                                          </p:stCondLst>
                                        </p:cTn>
                                        <p:tgtEl>
                                          <p:spTgt spid="26"/>
                                        </p:tgtEl>
                                        <p:attrNameLst>
                                          <p:attrName>style.visibility</p:attrName>
                                        </p:attrNameLst>
                                      </p:cBhvr>
                                      <p:to>
                                        <p:strVal val="visible"/>
                                      </p:to>
                                    </p:set>
                                    <p:anim calcmode="lin" valueType="num">
                                      <p:cBhvr>
                                        <p:cTn id="49" dur="500" fill="hold"/>
                                        <p:tgtEl>
                                          <p:spTgt spid="26"/>
                                        </p:tgtEl>
                                        <p:attrNameLst>
                                          <p:attrName>ppt_w</p:attrName>
                                        </p:attrNameLst>
                                      </p:cBhvr>
                                      <p:tavLst>
                                        <p:tav tm="0">
                                          <p:val>
                                            <p:fltVal val="0"/>
                                          </p:val>
                                        </p:tav>
                                        <p:tav tm="100000">
                                          <p:val>
                                            <p:strVal val="#ppt_w"/>
                                          </p:val>
                                        </p:tav>
                                      </p:tavLst>
                                    </p:anim>
                                    <p:anim calcmode="lin" valueType="num">
                                      <p:cBhvr>
                                        <p:cTn id="50" dur="500" fill="hold"/>
                                        <p:tgtEl>
                                          <p:spTgt spid="26"/>
                                        </p:tgtEl>
                                        <p:attrNameLst>
                                          <p:attrName>ppt_h</p:attrName>
                                        </p:attrNameLst>
                                      </p:cBhvr>
                                      <p:tavLst>
                                        <p:tav tm="0">
                                          <p:val>
                                            <p:fltVal val="0"/>
                                          </p:val>
                                        </p:tav>
                                        <p:tav tm="100000">
                                          <p:val>
                                            <p:strVal val="#ppt_h"/>
                                          </p:val>
                                        </p:tav>
                                      </p:tavLst>
                                    </p:anim>
                                    <p:animEffect transition="in" filter="fade">
                                      <p:cBhvr>
                                        <p:cTn id="51" dur="500"/>
                                        <p:tgtEl>
                                          <p:spTgt spid="26"/>
                                        </p:tgtEl>
                                      </p:cBhvr>
                                    </p:animEffect>
                                  </p:childTnLst>
                                </p:cTn>
                              </p:par>
                            </p:childTnLst>
                          </p:cTn>
                        </p:par>
                        <p:par>
                          <p:cTn id="52" fill="hold">
                            <p:stCondLst>
                              <p:cond delay="5000"/>
                            </p:stCondLst>
                            <p:childTnLst>
                              <p:par>
                                <p:cTn id="53" presetID="22" presetClass="entr" presetSubtype="1" fill="hold" grpId="0" nodeType="after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wipe(up)">
                                      <p:cBhvr>
                                        <p:cTn id="55"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39" grpId="0"/>
      <p:bldP spid="40" grpId="0"/>
      <p:bldP spid="41" grpId="0"/>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0" y="304800"/>
            <a:ext cx="29718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KEY ROLES</a:t>
            </a:r>
            <a:endParaRPr lang="en-US" sz="3200" dirty="0">
              <a:solidFill>
                <a:schemeClr val="bg1"/>
              </a:solidFill>
              <a:latin typeface="Nevis" pitchFamily="2" charset="0"/>
            </a:endParaRPr>
          </a:p>
        </p:txBody>
      </p:sp>
      <p:cxnSp>
        <p:nvCxnSpPr>
          <p:cNvPr id="16" name="Straight Connector 15"/>
          <p:cNvCxnSpPr/>
          <p:nvPr/>
        </p:nvCxnSpPr>
        <p:spPr>
          <a:xfrm flipH="1">
            <a:off x="2939370" y="-46977"/>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048000" y="1143000"/>
            <a:ext cx="5715000" cy="5262979"/>
          </a:xfrm>
          <a:prstGeom prst="rect">
            <a:avLst/>
          </a:prstGeom>
        </p:spPr>
        <p:txBody>
          <a:bodyPr wrap="square">
            <a:spAutoFit/>
          </a:bodyPr>
          <a:lstStyle/>
          <a:p>
            <a:pPr marL="228600" indent="-228600">
              <a:buFont typeface="+mj-lt"/>
              <a:buAutoNum type="arabicPeriod"/>
            </a:pPr>
            <a:r>
              <a:rPr lang="en-US" sz="1600" b="1" kern="3000" spc="30" dirty="0" smtClean="0">
                <a:solidFill>
                  <a:schemeClr val="tx2">
                    <a:lumMod val="50000"/>
                  </a:schemeClr>
                </a:solidFill>
                <a:latin typeface="Liberation Sans" pitchFamily="34" charset="0"/>
              </a:rPr>
              <a:t>Disseminate </a:t>
            </a:r>
            <a:r>
              <a:rPr lang="en-US" sz="1600" b="1" kern="3000" spc="30" dirty="0">
                <a:solidFill>
                  <a:schemeClr val="tx2">
                    <a:lumMod val="50000"/>
                  </a:schemeClr>
                </a:solidFill>
                <a:latin typeface="Liberation Sans" pitchFamily="34" charset="0"/>
              </a:rPr>
              <a:t>the revised TVET strategy document widely among AU Member States</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smtClean="0">
                <a:solidFill>
                  <a:schemeClr val="tx2">
                    <a:lumMod val="50000"/>
                  </a:schemeClr>
                </a:solidFill>
                <a:latin typeface="Liberation Sans" pitchFamily="34" charset="0"/>
              </a:rPr>
              <a:t>Sensitize </a:t>
            </a:r>
            <a:r>
              <a:rPr lang="en-US" sz="1600" b="1" kern="3000" spc="30" dirty="0">
                <a:solidFill>
                  <a:schemeClr val="tx2">
                    <a:lumMod val="50000"/>
                  </a:schemeClr>
                </a:solidFill>
                <a:latin typeface="Liberation Sans" pitchFamily="34" charset="0"/>
              </a:rPr>
              <a:t>governments on the transformational role of TVET for socio economic development</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smtClean="0">
                <a:solidFill>
                  <a:schemeClr val="tx2">
                    <a:lumMod val="50000"/>
                  </a:schemeClr>
                </a:solidFill>
                <a:latin typeface="Liberation Sans" pitchFamily="34" charset="0"/>
              </a:rPr>
              <a:t>Actively </a:t>
            </a:r>
            <a:r>
              <a:rPr lang="en-US" sz="1600" b="1" kern="3000" spc="30" dirty="0">
                <a:solidFill>
                  <a:schemeClr val="tx2">
                    <a:lumMod val="50000"/>
                  </a:schemeClr>
                </a:solidFill>
                <a:latin typeface="Liberation Sans" pitchFamily="34" charset="0"/>
              </a:rPr>
              <a:t>play a TVET advocacy role within the international donor community</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smtClean="0">
                <a:solidFill>
                  <a:schemeClr val="tx2">
                    <a:lumMod val="50000"/>
                  </a:schemeClr>
                </a:solidFill>
                <a:latin typeface="Liberation Sans" pitchFamily="34" charset="0"/>
              </a:rPr>
              <a:t>Offer </a:t>
            </a:r>
            <a:r>
              <a:rPr lang="en-US" sz="1600" b="1" kern="3000" spc="30" dirty="0">
                <a:solidFill>
                  <a:schemeClr val="tx2">
                    <a:lumMod val="50000"/>
                  </a:schemeClr>
                </a:solidFill>
                <a:latin typeface="Liberation Sans" pitchFamily="34" charset="0"/>
              </a:rPr>
              <a:t>technical assistance to member states in need of such assistance</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smtClean="0">
                <a:solidFill>
                  <a:schemeClr val="tx2">
                    <a:lumMod val="50000"/>
                  </a:schemeClr>
                </a:solidFill>
                <a:latin typeface="Liberation Sans" pitchFamily="34" charset="0"/>
              </a:rPr>
              <a:t>Promote </a:t>
            </a:r>
            <a:r>
              <a:rPr lang="en-US" sz="1600" b="1" kern="3000" spc="30" dirty="0">
                <a:solidFill>
                  <a:schemeClr val="tx2">
                    <a:lumMod val="50000"/>
                  </a:schemeClr>
                </a:solidFill>
                <a:latin typeface="Liberation Sans" pitchFamily="34" charset="0"/>
              </a:rPr>
              <a:t>TVET as a vehicle for regional integration</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smtClean="0">
                <a:solidFill>
                  <a:schemeClr val="tx2">
                    <a:lumMod val="50000"/>
                  </a:schemeClr>
                </a:solidFill>
                <a:latin typeface="Liberation Sans" pitchFamily="34" charset="0"/>
              </a:rPr>
              <a:t>Monitor </a:t>
            </a:r>
            <a:r>
              <a:rPr lang="en-US" sz="1600" b="1" kern="3000" spc="30" dirty="0">
                <a:solidFill>
                  <a:schemeClr val="tx2">
                    <a:lumMod val="50000"/>
                  </a:schemeClr>
                </a:solidFill>
                <a:latin typeface="Liberation Sans" pitchFamily="34" charset="0"/>
              </a:rPr>
              <a:t>implementation of the strategy at the continental level.</a:t>
            </a:r>
          </a:p>
        </p:txBody>
      </p: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42" name="Rectangle 41"/>
          <p:cNvSpPr/>
          <p:nvPr/>
        </p:nvSpPr>
        <p:spPr>
          <a:xfrm>
            <a:off x="2971800" y="647700"/>
            <a:ext cx="6172200" cy="3429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AUC AND RECs</a:t>
            </a:r>
            <a:endParaRPr lang="en-US" sz="3200" dirty="0">
              <a:solidFill>
                <a:schemeClr val="bg1"/>
              </a:solidFill>
              <a:latin typeface="Nevis" pitchFamily="2" charset="0"/>
            </a:endParaRPr>
          </a:p>
        </p:txBody>
      </p:sp>
    </p:spTree>
    <p:extLst>
      <p:ext uri="{BB962C8B-B14F-4D97-AF65-F5344CB8AC3E}">
        <p14:creationId xmlns:p14="http://schemas.microsoft.com/office/powerpoint/2010/main" xmlns="" val="24305847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2" fill="hold" grpId="0" nodeType="withEffect">
                                  <p:stCondLst>
                                    <p:cond delay="500"/>
                                  </p:stCondLst>
                                  <p:childTnLst>
                                    <p:set>
                                      <p:cBhvr>
                                        <p:cTn id="16" dur="1" fill="hold">
                                          <p:stCondLst>
                                            <p:cond delay="0"/>
                                          </p:stCondLst>
                                        </p:cTn>
                                        <p:tgtEl>
                                          <p:spTgt spid="42"/>
                                        </p:tgtEl>
                                        <p:attrNameLst>
                                          <p:attrName>style.visibility</p:attrName>
                                        </p:attrNameLst>
                                      </p:cBhvr>
                                      <p:to>
                                        <p:strVal val="visible"/>
                                      </p:to>
                                    </p:set>
                                    <p:animEffect transition="in" filter="wipe(right)">
                                      <p:cBhvr>
                                        <p:cTn id="1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4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0" y="304800"/>
            <a:ext cx="29718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KEY ROLES</a:t>
            </a:r>
            <a:endParaRPr lang="en-US" sz="3200" dirty="0">
              <a:solidFill>
                <a:schemeClr val="bg1"/>
              </a:solidFill>
              <a:latin typeface="Nevis" pitchFamily="2" charset="0"/>
            </a:endParaRPr>
          </a:p>
        </p:txBody>
      </p:sp>
      <p:cxnSp>
        <p:nvCxnSpPr>
          <p:cNvPr id="16" name="Straight Connector 15"/>
          <p:cNvCxnSpPr/>
          <p:nvPr/>
        </p:nvCxnSpPr>
        <p:spPr>
          <a:xfrm flipH="1">
            <a:off x="2939370" y="-46977"/>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971800" y="990600"/>
            <a:ext cx="5981700" cy="5863144"/>
          </a:xfrm>
          <a:prstGeom prst="rect">
            <a:avLst/>
          </a:prstGeom>
        </p:spPr>
        <p:txBody>
          <a:bodyPr wrap="square">
            <a:spAutoFit/>
          </a:bodyPr>
          <a:lstStyle/>
          <a:p>
            <a:pPr marL="228600" indent="-228600">
              <a:buFont typeface="+mj-lt"/>
              <a:buAutoNum type="arabicPeriod"/>
            </a:pPr>
            <a:r>
              <a:rPr lang="en-US" sz="1500" b="1" kern="3000" spc="30" dirty="0">
                <a:solidFill>
                  <a:schemeClr val="tx2">
                    <a:lumMod val="50000"/>
                  </a:schemeClr>
                </a:solidFill>
                <a:latin typeface="Liberation Sans" pitchFamily="34" charset="0"/>
              </a:rPr>
              <a:t>Give legislative backing to national TVET policies</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Improve capital investment in TVET</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Establish TVET management information systems for education and </a:t>
            </a:r>
            <a:r>
              <a:rPr lang="en-US" sz="1500" b="1" kern="3000" spc="30" dirty="0" smtClean="0">
                <a:solidFill>
                  <a:schemeClr val="tx2">
                    <a:lumMod val="50000"/>
                  </a:schemeClr>
                </a:solidFill>
                <a:latin typeface="Liberation Sans" pitchFamily="34" charset="0"/>
              </a:rPr>
              <a:t>training</a:t>
            </a:r>
            <a:r>
              <a:rPr lang="en-US" sz="1500" b="1" kern="3000" spc="30" dirty="0">
                <a:solidFill>
                  <a:schemeClr val="tx2">
                    <a:lumMod val="50000"/>
                  </a:schemeClr>
                </a:solidFill>
                <a:latin typeface="Liberation Sans" pitchFamily="34" charset="0"/>
              </a:rPr>
              <a:t>, including </a:t>
            </a:r>
            <a:r>
              <a:rPr lang="en-US" sz="1500" b="1" kern="3000" spc="30" dirty="0" err="1">
                <a:solidFill>
                  <a:schemeClr val="tx2">
                    <a:lumMod val="50000"/>
                  </a:schemeClr>
                </a:solidFill>
                <a:latin typeface="Liberation Sans" pitchFamily="34" charset="0"/>
              </a:rPr>
              <a:t>labour</a:t>
            </a:r>
            <a:r>
              <a:rPr lang="en-US" sz="1500" b="1" kern="3000" spc="30" dirty="0">
                <a:solidFill>
                  <a:schemeClr val="tx2">
                    <a:lumMod val="50000"/>
                  </a:schemeClr>
                </a:solidFill>
                <a:latin typeface="Liberation Sans" pitchFamily="34" charset="0"/>
              </a:rPr>
              <a:t> market information systems</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Institute measures to reduce gender, economic, and geographical inequities in TVET provision</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Set up venture capital to support TVET graduates</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Build leadership and management capacity to drive TVET system</a:t>
            </a:r>
            <a:r>
              <a:rPr lang="en-US" sz="15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endParaRPr lang="en-US" sz="1500" b="1" kern="3000" spc="30" dirty="0">
              <a:solidFill>
                <a:schemeClr val="tx2">
                  <a:lumMod val="50000"/>
                </a:schemeClr>
              </a:solidFill>
              <a:latin typeface="Liberation Sans" pitchFamily="34" charset="0"/>
            </a:endParaRPr>
          </a:p>
          <a:p>
            <a:pPr marL="228600" indent="-228600">
              <a:buFont typeface="+mj-lt"/>
              <a:buAutoNum type="arabicPeriod"/>
            </a:pPr>
            <a:r>
              <a:rPr lang="en-US" sz="1500" b="1" kern="3000" spc="30" dirty="0">
                <a:solidFill>
                  <a:schemeClr val="tx2">
                    <a:lumMod val="50000"/>
                  </a:schemeClr>
                </a:solidFill>
                <a:latin typeface="Liberation Sans" pitchFamily="34" charset="0"/>
              </a:rPr>
              <a:t>Constantly monitor and track progress in the TVET delivery system and periodically apply corrective measures accordingly.</a:t>
            </a:r>
          </a:p>
        </p:txBody>
      </p: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42" name="Rectangle 41"/>
          <p:cNvSpPr/>
          <p:nvPr/>
        </p:nvSpPr>
        <p:spPr>
          <a:xfrm>
            <a:off x="2971800" y="647700"/>
            <a:ext cx="6172200" cy="3429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MEMBER STATES</a:t>
            </a:r>
            <a:endParaRPr lang="en-US" sz="3200" dirty="0">
              <a:solidFill>
                <a:schemeClr val="bg1"/>
              </a:solidFill>
              <a:latin typeface="Nevis" pitchFamily="2" charset="0"/>
            </a:endParaRPr>
          </a:p>
        </p:txBody>
      </p:sp>
    </p:spTree>
    <p:extLst>
      <p:ext uri="{BB962C8B-B14F-4D97-AF65-F5344CB8AC3E}">
        <p14:creationId xmlns:p14="http://schemas.microsoft.com/office/powerpoint/2010/main" xmlns="" val="26366824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2" fill="hold" grpId="0" nodeType="withEffect">
                                  <p:stCondLst>
                                    <p:cond delay="500"/>
                                  </p:stCondLst>
                                  <p:childTnLst>
                                    <p:set>
                                      <p:cBhvr>
                                        <p:cTn id="16" dur="1" fill="hold">
                                          <p:stCondLst>
                                            <p:cond delay="0"/>
                                          </p:stCondLst>
                                        </p:cTn>
                                        <p:tgtEl>
                                          <p:spTgt spid="42"/>
                                        </p:tgtEl>
                                        <p:attrNameLst>
                                          <p:attrName>style.visibility</p:attrName>
                                        </p:attrNameLst>
                                      </p:cBhvr>
                                      <p:to>
                                        <p:strVal val="visible"/>
                                      </p:to>
                                    </p:set>
                                    <p:animEffect transition="in" filter="wipe(right)">
                                      <p:cBhvr>
                                        <p:cTn id="1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0" y="304800"/>
            <a:ext cx="2971800" cy="5715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KEY ROLES</a:t>
            </a:r>
            <a:endParaRPr lang="en-US" sz="3200" dirty="0">
              <a:solidFill>
                <a:schemeClr val="bg1"/>
              </a:solidFill>
              <a:latin typeface="Nevis" pitchFamily="2" charset="0"/>
            </a:endParaRPr>
          </a:p>
        </p:txBody>
      </p:sp>
      <p:cxnSp>
        <p:nvCxnSpPr>
          <p:cNvPr id="16" name="Straight Connector 15"/>
          <p:cNvCxnSpPr/>
          <p:nvPr/>
        </p:nvCxnSpPr>
        <p:spPr>
          <a:xfrm flipH="1">
            <a:off x="2939370" y="-46977"/>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971800" y="990600"/>
            <a:ext cx="5981700" cy="3539430"/>
          </a:xfrm>
          <a:prstGeom prst="rect">
            <a:avLst/>
          </a:prstGeom>
        </p:spPr>
        <p:txBody>
          <a:bodyPr wrap="square">
            <a:spAutoFit/>
          </a:bodyPr>
          <a:lstStyle/>
          <a:p>
            <a:pPr marL="228600" indent="-228600">
              <a:buFont typeface="+mj-lt"/>
              <a:buAutoNum type="arabicPeriod"/>
            </a:pPr>
            <a:r>
              <a:rPr lang="en-US" sz="1600" b="1" kern="3000" spc="30" dirty="0">
                <a:solidFill>
                  <a:schemeClr val="tx2">
                    <a:lumMod val="50000"/>
                  </a:schemeClr>
                </a:solidFill>
                <a:latin typeface="Liberation Sans" pitchFamily="34" charset="0"/>
              </a:rPr>
              <a:t>Fund TVET research</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a:solidFill>
                  <a:schemeClr val="tx2">
                    <a:lumMod val="50000"/>
                  </a:schemeClr>
                </a:solidFill>
                <a:latin typeface="Liberation Sans" pitchFamily="34" charset="0"/>
              </a:rPr>
              <a:t>Contribute to funding of post-training support services</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a:solidFill>
                  <a:schemeClr val="tx2">
                    <a:lumMod val="50000"/>
                  </a:schemeClr>
                </a:solidFill>
                <a:latin typeface="Liberation Sans" pitchFamily="34" charset="0"/>
              </a:rPr>
              <a:t>Support capacity building in TVET sector, including instructor training, management training, technical assistance, etc</a:t>
            </a:r>
            <a:r>
              <a:rPr lang="en-US" sz="1600" b="1" kern="3000" spc="30" dirty="0" smtClean="0">
                <a:solidFill>
                  <a:schemeClr val="tx2">
                    <a:lumMod val="50000"/>
                  </a:schemeClr>
                </a:solidFill>
                <a:latin typeface="Liberation Sans" pitchFamily="34" charset="0"/>
              </a:rPr>
              <a:t>.</a:t>
            </a: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endParaRPr lang="en-US" sz="1600" b="1" kern="3000" spc="30" dirty="0">
              <a:solidFill>
                <a:schemeClr val="tx2">
                  <a:lumMod val="50000"/>
                </a:schemeClr>
              </a:solidFill>
              <a:latin typeface="Liberation Sans" pitchFamily="34" charset="0"/>
            </a:endParaRPr>
          </a:p>
          <a:p>
            <a:pPr marL="228600" indent="-228600">
              <a:buFont typeface="+mj-lt"/>
              <a:buAutoNum type="arabicPeriod"/>
            </a:pPr>
            <a:r>
              <a:rPr lang="en-US" sz="1600" b="1" kern="3000" spc="30" dirty="0">
                <a:solidFill>
                  <a:schemeClr val="tx2">
                    <a:lumMod val="50000"/>
                  </a:schemeClr>
                </a:solidFill>
                <a:latin typeface="Liberation Sans" pitchFamily="34" charset="0"/>
              </a:rPr>
              <a:t>Support TVET advocacy initiatives, motivation campaigns and </a:t>
            </a:r>
            <a:r>
              <a:rPr lang="en-US" sz="1600" b="1" kern="3000" spc="30" dirty="0" err="1">
                <a:solidFill>
                  <a:schemeClr val="tx2">
                    <a:lumMod val="50000"/>
                  </a:schemeClr>
                </a:solidFill>
                <a:latin typeface="Liberation Sans" pitchFamily="34" charset="0"/>
              </a:rPr>
              <a:t>programmes</a:t>
            </a:r>
            <a:endParaRPr lang="en-US" sz="1600" b="1" kern="3000" spc="30" dirty="0">
              <a:solidFill>
                <a:schemeClr val="tx2">
                  <a:lumMod val="50000"/>
                </a:schemeClr>
              </a:solidFill>
              <a:latin typeface="Liberation Sans" pitchFamily="34" charset="0"/>
            </a:endParaRPr>
          </a:p>
        </p:txBody>
      </p: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42" name="Rectangle 41"/>
          <p:cNvSpPr/>
          <p:nvPr/>
        </p:nvSpPr>
        <p:spPr>
          <a:xfrm>
            <a:off x="2971800" y="647700"/>
            <a:ext cx="6172200" cy="3429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200" dirty="0" smtClean="0">
                <a:solidFill>
                  <a:schemeClr val="bg1"/>
                </a:solidFill>
                <a:latin typeface="Nevis" pitchFamily="2" charset="0"/>
              </a:rPr>
              <a:t>DONORS &amp; DEVELOPMENT PARTNERS</a:t>
            </a:r>
            <a:endParaRPr lang="en-US" sz="3200" dirty="0">
              <a:solidFill>
                <a:schemeClr val="bg1"/>
              </a:solidFill>
              <a:latin typeface="Nevis" pitchFamily="2" charset="0"/>
            </a:endParaRPr>
          </a:p>
        </p:txBody>
      </p:sp>
    </p:spTree>
    <p:extLst>
      <p:ext uri="{BB962C8B-B14F-4D97-AF65-F5344CB8AC3E}">
        <p14:creationId xmlns:p14="http://schemas.microsoft.com/office/powerpoint/2010/main" xmlns="" val="29598329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2" fill="hold" grpId="0" nodeType="withEffect">
                                  <p:stCondLst>
                                    <p:cond delay="500"/>
                                  </p:stCondLst>
                                  <p:childTnLst>
                                    <p:set>
                                      <p:cBhvr>
                                        <p:cTn id="16" dur="1" fill="hold">
                                          <p:stCondLst>
                                            <p:cond delay="0"/>
                                          </p:stCondLst>
                                        </p:cTn>
                                        <p:tgtEl>
                                          <p:spTgt spid="42"/>
                                        </p:tgtEl>
                                        <p:attrNameLst>
                                          <p:attrName>style.visibility</p:attrName>
                                        </p:attrNameLst>
                                      </p:cBhvr>
                                      <p:to>
                                        <p:strVal val="visible"/>
                                      </p:to>
                                    </p:set>
                                    <p:animEffect transition="in" filter="wipe(right)">
                                      <p:cBhvr>
                                        <p:cTn id="1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0" y="304800"/>
            <a:ext cx="2209800" cy="17526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bg1"/>
                </a:solidFill>
                <a:latin typeface="Nevis" pitchFamily="2" charset="0"/>
              </a:rPr>
              <a:t>2014 TVET PROGRAMME FOCUS</a:t>
            </a:r>
            <a:endParaRPr lang="en-US" sz="3200" dirty="0">
              <a:solidFill>
                <a:schemeClr val="bg1"/>
              </a:solidFill>
              <a:latin typeface="Nevis" pitchFamily="2" charset="0"/>
            </a:endParaRPr>
          </a:p>
        </p:txBody>
      </p:sp>
      <p:cxnSp>
        <p:nvCxnSpPr>
          <p:cNvPr id="16" name="Straight Connector 15"/>
          <p:cNvCxnSpPr/>
          <p:nvPr/>
        </p:nvCxnSpPr>
        <p:spPr>
          <a:xfrm flipH="1">
            <a:off x="2181045" y="1"/>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graphicFrame>
        <p:nvGraphicFramePr>
          <p:cNvPr id="2" name="Diagram 1"/>
          <p:cNvGraphicFramePr/>
          <p:nvPr>
            <p:extLst>
              <p:ext uri="{D42A27DB-BD31-4B8C-83A1-F6EECF244321}">
                <p14:modId xmlns:p14="http://schemas.microsoft.com/office/powerpoint/2010/main" xmlns="" val="4166236034"/>
              </p:ext>
            </p:extLst>
          </p:nvPr>
        </p:nvGraphicFramePr>
        <p:xfrm>
          <a:off x="2195422" y="0"/>
          <a:ext cx="6758079" cy="693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2676151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up)">
                                      <p:cBhvr>
                                        <p:cTn id="14" dur="4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8763000" y="6477000"/>
            <a:ext cx="380999" cy="380999"/>
            <a:chOff x="8553450" y="6267450"/>
            <a:chExt cx="590550" cy="590550"/>
          </a:xfrm>
        </p:grpSpPr>
        <p:sp>
          <p:nvSpPr>
            <p:cNvPr id="12" name="Rectangle 11">
              <a:hlinkClick r:id="" action="ppaction://hlinkshowjump?jump=next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rot="5400000">
              <a:off x="8762603" y="6390481"/>
              <a:ext cx="172244" cy="344488"/>
              <a:chOff x="2819400" y="1752600"/>
              <a:chExt cx="914400" cy="1828800"/>
            </a:xfrm>
          </p:grpSpPr>
          <p:cxnSp>
            <p:nvCxnSpPr>
              <p:cNvPr id="14" name="Straight Connector 13">
                <a:hlinkClick r:id="" action="ppaction://hlinkshowjump?jump=next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hlinkClick r:id="" action="ppaction://hlinkshowjump?jump=next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sp>
        <p:nvSpPr>
          <p:cNvPr id="9" name="Rectangle 8"/>
          <p:cNvSpPr/>
          <p:nvPr/>
        </p:nvSpPr>
        <p:spPr>
          <a:xfrm>
            <a:off x="0" y="304800"/>
            <a:ext cx="2209800" cy="17526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bg1"/>
                </a:solidFill>
                <a:latin typeface="Nevis" pitchFamily="2" charset="0"/>
              </a:rPr>
              <a:t>AREAS OF ENGAGEMENT</a:t>
            </a:r>
            <a:endParaRPr lang="en-US" sz="3200" dirty="0">
              <a:solidFill>
                <a:schemeClr val="bg1"/>
              </a:solidFill>
              <a:latin typeface="Nevis" pitchFamily="2" charset="0"/>
            </a:endParaRPr>
          </a:p>
        </p:txBody>
      </p:sp>
      <p:cxnSp>
        <p:nvCxnSpPr>
          <p:cNvPr id="16" name="Straight Connector 15"/>
          <p:cNvCxnSpPr/>
          <p:nvPr/>
        </p:nvCxnSpPr>
        <p:spPr>
          <a:xfrm flipH="1">
            <a:off x="2181045" y="1"/>
            <a:ext cx="28755" cy="6857999"/>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p:nvGrpSpPr>
        <p:grpSpPr>
          <a:xfrm rot="10800000">
            <a:off x="0" y="6477001"/>
            <a:ext cx="380999" cy="380999"/>
            <a:chOff x="8553450" y="6267450"/>
            <a:chExt cx="590550" cy="590550"/>
          </a:xfrm>
        </p:grpSpPr>
        <p:sp>
          <p:nvSpPr>
            <p:cNvPr id="29" name="Rectangle 28">
              <a:hlinkClick r:id="" action="ppaction://hlinkshowjump?jump=previousslide"/>
            </p:cNvPr>
            <p:cNvSpPr/>
            <p:nvPr/>
          </p:nvSpPr>
          <p:spPr>
            <a:xfrm>
              <a:off x="8553450" y="6267450"/>
              <a:ext cx="590550" cy="59055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p:cNvGrpSpPr/>
            <p:nvPr/>
          </p:nvGrpSpPr>
          <p:grpSpPr>
            <a:xfrm rot="5400000">
              <a:off x="8762603" y="6390481"/>
              <a:ext cx="172244" cy="344488"/>
              <a:chOff x="2819400" y="1752600"/>
              <a:chExt cx="914400" cy="1828800"/>
            </a:xfrm>
          </p:grpSpPr>
          <p:cxnSp>
            <p:nvCxnSpPr>
              <p:cNvPr id="31" name="Straight Connector 30">
                <a:hlinkClick r:id="" action="ppaction://hlinkshowjump?jump=previousslide"/>
              </p:cNvPr>
              <p:cNvCxnSpPr/>
              <p:nvPr/>
            </p:nvCxnSpPr>
            <p:spPr>
              <a:xfrm>
                <a:off x="2819400" y="17526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hlinkClick r:id="" action="ppaction://hlinkshowjump?jump=previousslide"/>
              </p:cNvPr>
              <p:cNvCxnSpPr/>
              <p:nvPr/>
            </p:nvCxnSpPr>
            <p:spPr>
              <a:xfrm rot="16200000">
                <a:off x="2819400" y="2667000"/>
                <a:ext cx="914400" cy="9144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grpSp>
      <p:graphicFrame>
        <p:nvGraphicFramePr>
          <p:cNvPr id="3" name="Diagram 2"/>
          <p:cNvGraphicFramePr/>
          <p:nvPr>
            <p:extLst>
              <p:ext uri="{D42A27DB-BD31-4B8C-83A1-F6EECF244321}">
                <p14:modId xmlns:p14="http://schemas.microsoft.com/office/powerpoint/2010/main" xmlns="" val="1157092719"/>
              </p:ext>
            </p:extLst>
          </p:nvPr>
        </p:nvGraphicFramePr>
        <p:xfrm>
          <a:off x="2362200" y="12954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23939962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750"/>
                                        <p:tgtEl>
                                          <p:spTgt spid="16"/>
                                        </p:tgtEl>
                                      </p:cBhvr>
                                    </p:animEffect>
                                  </p:childTnLst>
                                </p:cTn>
                              </p:par>
                              <p:par>
                                <p:cTn id="8" presetID="22" presetClass="entr" presetSubtype="2" fill="hold" grpId="0" nodeType="withEffect">
                                  <p:stCondLst>
                                    <p:cond delay="500"/>
                                  </p:stCondLst>
                                  <p:childTnLst>
                                    <p:set>
                                      <p:cBhvr>
                                        <p:cTn id="9" dur="1" fill="hold">
                                          <p:stCondLst>
                                            <p:cond delay="0"/>
                                          </p:stCondLst>
                                        </p:cTn>
                                        <p:tgtEl>
                                          <p:spTgt spid="9"/>
                                        </p:tgtEl>
                                        <p:attrNameLst>
                                          <p:attrName>style.visibility</p:attrName>
                                        </p:attrNameLst>
                                      </p:cBhvr>
                                      <p:to>
                                        <p:strVal val="visible"/>
                                      </p:to>
                                    </p:set>
                                    <p:animEffect transition="in" filter="wipe(right)">
                                      <p:cBhvr>
                                        <p:cTn id="10" dur="500"/>
                                        <p:tgtEl>
                                          <p:spTgt spid="9"/>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up)">
                                      <p:cBhvr>
                                        <p:cTn id="14" dur="4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Graphic spid="3" grpId="0">
        <p:bldAsOne/>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555</Words>
  <Application>Microsoft Office PowerPoint</Application>
  <PresentationFormat>Affichage à l'écran (4:3)</PresentationFormat>
  <Paragraphs>100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Saddam</dc:creator>
  <cp:lastModifiedBy>User</cp:lastModifiedBy>
  <cp:revision>54</cp:revision>
  <dcterms:created xsi:type="dcterms:W3CDTF">2013-02-23T10:19:58Z</dcterms:created>
  <dcterms:modified xsi:type="dcterms:W3CDTF">2014-05-03T06:46:07Z</dcterms:modified>
</cp:coreProperties>
</file>