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8" r:id="rId4"/>
    <p:sldId id="281" r:id="rId5"/>
    <p:sldId id="282" r:id="rId6"/>
    <p:sldId id="283" r:id="rId7"/>
    <p:sldId id="284" r:id="rId8"/>
    <p:sldId id="285" r:id="rId9"/>
    <p:sldId id="286"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DE700"/>
    <a:srgbClr val="F9CD2B"/>
    <a:srgbClr val="FFCC0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1284" y="-270"/>
      </p:cViewPr>
      <p:guideLst>
        <p:guide orient="horz" pos="2064"/>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E0C252-E441-4E26-A0F5-DFACFF2D9077}" type="doc">
      <dgm:prSet loTypeId="urn:microsoft.com/office/officeart/2008/layout/VerticalCurvedList" loCatId="list" qsTypeId="urn:microsoft.com/office/officeart/2005/8/quickstyle/simple1" qsCatId="simple" csTypeId="urn:microsoft.com/office/officeart/2005/8/colors/colorful3" csCatId="colorful" phldr="1"/>
      <dgm:spPr/>
      <dgm:t>
        <a:bodyPr/>
        <a:lstStyle/>
        <a:p>
          <a:endParaRPr lang="en-US"/>
        </a:p>
      </dgm:t>
    </dgm:pt>
    <dgm:pt modelId="{23E85C1F-6066-40FF-9EFD-82183961CFCE}">
      <dgm:prSet phldrT="[Text]"/>
      <dgm:spPr/>
      <dgm:t>
        <a:bodyPr/>
        <a:lstStyle/>
        <a:p>
          <a:r>
            <a:rPr lang="en-US" dirty="0" smtClean="0">
              <a:latin typeface="Liberation Sans"/>
            </a:rPr>
            <a:t>Implementation of key recommendations of the TVET strategy  particularly focusing on the role of the AUC. </a:t>
          </a:r>
          <a:endParaRPr lang="en-US" dirty="0">
            <a:latin typeface="Liberation Sans"/>
          </a:endParaRPr>
        </a:p>
      </dgm:t>
    </dgm:pt>
    <dgm:pt modelId="{175D88FF-09F9-49E8-9017-ADC602D96DBA}" type="parTrans" cxnId="{9E960AE5-6881-4243-A04F-F604B7657667}">
      <dgm:prSet/>
      <dgm:spPr/>
      <dgm:t>
        <a:bodyPr/>
        <a:lstStyle/>
        <a:p>
          <a:endParaRPr lang="en-US"/>
        </a:p>
      </dgm:t>
    </dgm:pt>
    <dgm:pt modelId="{2C32A1CC-B42D-415B-AAFB-7EC1E0E9DA6D}" type="sibTrans" cxnId="{9E960AE5-6881-4243-A04F-F604B7657667}">
      <dgm:prSet/>
      <dgm:spPr/>
      <dgm:t>
        <a:bodyPr/>
        <a:lstStyle/>
        <a:p>
          <a:endParaRPr lang="en-US"/>
        </a:p>
      </dgm:t>
    </dgm:pt>
    <dgm:pt modelId="{CB67CA77-B31E-4B96-900A-D59ED987914C}">
      <dgm:prSet/>
      <dgm:spPr/>
      <dgm:t>
        <a:bodyPr/>
        <a:lstStyle/>
        <a:p>
          <a:r>
            <a:rPr lang="en-US" smtClean="0">
              <a:latin typeface="Liberation Sans"/>
            </a:rPr>
            <a:t>Engage with REC’s on TVET implementation to ensure regional harmonization of policies and sustainability</a:t>
          </a:r>
          <a:endParaRPr lang="en-US" dirty="0" smtClean="0">
            <a:latin typeface="Liberation Sans"/>
          </a:endParaRPr>
        </a:p>
      </dgm:t>
    </dgm:pt>
    <dgm:pt modelId="{88C8520A-3CE1-4F19-B528-D1257F232578}" type="parTrans" cxnId="{338137BE-28F6-4568-8877-B8A9D7784F63}">
      <dgm:prSet/>
      <dgm:spPr/>
      <dgm:t>
        <a:bodyPr/>
        <a:lstStyle/>
        <a:p>
          <a:endParaRPr lang="en-US"/>
        </a:p>
      </dgm:t>
    </dgm:pt>
    <dgm:pt modelId="{8DB87F7D-C58E-4D19-AFCE-B8D0D7B841B3}" type="sibTrans" cxnId="{338137BE-28F6-4568-8877-B8A9D7784F63}">
      <dgm:prSet/>
      <dgm:spPr/>
      <dgm:t>
        <a:bodyPr/>
        <a:lstStyle/>
        <a:p>
          <a:endParaRPr lang="en-US"/>
        </a:p>
      </dgm:t>
    </dgm:pt>
    <dgm:pt modelId="{2DEB60FE-5601-4836-A8CC-748270B1F6A6}">
      <dgm:prSet/>
      <dgm:spPr/>
      <dgm:t>
        <a:bodyPr/>
        <a:lstStyle/>
        <a:p>
          <a:r>
            <a:rPr lang="en-US" smtClean="0">
              <a:latin typeface="Liberation Sans"/>
            </a:rPr>
            <a:t>Coordinate a continental TVET partnership with participation from various stakeholder organizations. These include RECs, UN agencies, Other AU Organs, CSOs and Donor Agencies. This partnership is focused on drawing strength from collaboration and reducing duplication of efforts on the continent.</a:t>
          </a:r>
          <a:endParaRPr lang="en-US" dirty="0" smtClean="0">
            <a:latin typeface="Liberation Sans"/>
          </a:endParaRPr>
        </a:p>
      </dgm:t>
    </dgm:pt>
    <dgm:pt modelId="{0B3CFAD7-76AB-4AE3-8921-7196ACF1F74E}" type="parTrans" cxnId="{D8DF11FF-773D-466B-B219-F2B8A70B9C1B}">
      <dgm:prSet/>
      <dgm:spPr/>
      <dgm:t>
        <a:bodyPr/>
        <a:lstStyle/>
        <a:p>
          <a:endParaRPr lang="en-US"/>
        </a:p>
      </dgm:t>
    </dgm:pt>
    <dgm:pt modelId="{33E3B02F-4B9F-48D2-A86F-D8F87C926269}" type="sibTrans" cxnId="{D8DF11FF-773D-466B-B219-F2B8A70B9C1B}">
      <dgm:prSet/>
      <dgm:spPr/>
      <dgm:t>
        <a:bodyPr/>
        <a:lstStyle/>
        <a:p>
          <a:endParaRPr lang="en-US"/>
        </a:p>
      </dgm:t>
    </dgm:pt>
    <dgm:pt modelId="{FEF3E821-2C0F-40E9-BDB6-B8D3AA63ED40}">
      <dgm:prSet/>
      <dgm:spPr/>
      <dgm:t>
        <a:bodyPr/>
        <a:lstStyle/>
        <a:p>
          <a:r>
            <a:rPr lang="en-US" smtClean="0">
              <a:latin typeface="Liberation Sans"/>
            </a:rPr>
            <a:t>Establish and continuously engage with a TVET group of experts who will provide technical support to the AUC </a:t>
          </a:r>
          <a:endParaRPr lang="en-US" dirty="0">
            <a:latin typeface="Liberation Sans"/>
          </a:endParaRPr>
        </a:p>
      </dgm:t>
    </dgm:pt>
    <dgm:pt modelId="{8097B9FB-9D12-4AB4-BD86-01DDD806A1E7}" type="parTrans" cxnId="{89BB059A-8DB7-4DB2-84E3-53E156143E63}">
      <dgm:prSet/>
      <dgm:spPr/>
      <dgm:t>
        <a:bodyPr/>
        <a:lstStyle/>
        <a:p>
          <a:endParaRPr lang="en-US"/>
        </a:p>
      </dgm:t>
    </dgm:pt>
    <dgm:pt modelId="{512B94F8-A327-4624-8490-F2C748C7107E}" type="sibTrans" cxnId="{89BB059A-8DB7-4DB2-84E3-53E156143E63}">
      <dgm:prSet/>
      <dgm:spPr/>
      <dgm:t>
        <a:bodyPr/>
        <a:lstStyle/>
        <a:p>
          <a:endParaRPr lang="en-US"/>
        </a:p>
      </dgm:t>
    </dgm:pt>
    <dgm:pt modelId="{A513E799-31BE-49D2-B8D1-708F45CA39A7}">
      <dgm:prSet/>
      <dgm:spPr/>
      <dgm:t>
        <a:bodyPr/>
        <a:lstStyle/>
        <a:p>
          <a:r>
            <a:rPr lang="en-US" smtClean="0">
              <a:latin typeface="Liberation Sans"/>
            </a:rPr>
            <a:t>Support the identified TVET reference centres and develop a good practices document</a:t>
          </a:r>
          <a:endParaRPr lang="en-US" dirty="0">
            <a:latin typeface="Liberation Sans"/>
          </a:endParaRPr>
        </a:p>
      </dgm:t>
    </dgm:pt>
    <dgm:pt modelId="{9C267836-6855-4866-9416-164E37C67C19}" type="parTrans" cxnId="{750F895F-A85F-4E44-9CDA-C92FB43599A7}">
      <dgm:prSet/>
      <dgm:spPr/>
      <dgm:t>
        <a:bodyPr/>
        <a:lstStyle/>
        <a:p>
          <a:endParaRPr lang="en-US"/>
        </a:p>
      </dgm:t>
    </dgm:pt>
    <dgm:pt modelId="{7AB8BA21-D6B0-44E2-BC73-E587B2F77717}" type="sibTrans" cxnId="{750F895F-A85F-4E44-9CDA-C92FB43599A7}">
      <dgm:prSet/>
      <dgm:spPr/>
      <dgm:t>
        <a:bodyPr/>
        <a:lstStyle/>
        <a:p>
          <a:endParaRPr lang="en-US"/>
        </a:p>
      </dgm:t>
    </dgm:pt>
    <dgm:pt modelId="{6BF93041-BAE0-497E-AE18-6DCC7FA92233}">
      <dgm:prSet/>
      <dgm:spPr/>
      <dgm:t>
        <a:bodyPr/>
        <a:lstStyle/>
        <a:p>
          <a:r>
            <a:rPr lang="en-US" dirty="0" smtClean="0">
              <a:latin typeface="Liberation Sans"/>
            </a:rPr>
            <a:t>Organize a capacity building workshop aimed at showcasing good practices and increasing TVET managers’ capacity to achieve these. Interventions shall focus on partnership management, technology mediated learning, competency based learning, entrepreneurial skills development amongst others </a:t>
          </a:r>
          <a:endParaRPr lang="en-US" dirty="0">
            <a:latin typeface="Liberation Sans"/>
          </a:endParaRPr>
        </a:p>
      </dgm:t>
    </dgm:pt>
    <dgm:pt modelId="{34525C86-F0D2-4F05-A51C-41DABF512846}" type="parTrans" cxnId="{66D5F678-5E10-4BD4-8829-33B43E7436DA}">
      <dgm:prSet/>
      <dgm:spPr/>
      <dgm:t>
        <a:bodyPr/>
        <a:lstStyle/>
        <a:p>
          <a:endParaRPr lang="en-US"/>
        </a:p>
      </dgm:t>
    </dgm:pt>
    <dgm:pt modelId="{9886957B-AB77-4E6A-BE7C-63A80ED7479D}" type="sibTrans" cxnId="{66D5F678-5E10-4BD4-8829-33B43E7436DA}">
      <dgm:prSet/>
      <dgm:spPr/>
      <dgm:t>
        <a:bodyPr/>
        <a:lstStyle/>
        <a:p>
          <a:endParaRPr lang="en-US"/>
        </a:p>
      </dgm:t>
    </dgm:pt>
    <dgm:pt modelId="{AA2EE030-427B-4EAD-A6B5-FA0615FC1B54}" type="pres">
      <dgm:prSet presAssocID="{45E0C252-E441-4E26-A0F5-DFACFF2D9077}" presName="Name0" presStyleCnt="0">
        <dgm:presLayoutVars>
          <dgm:chMax val="7"/>
          <dgm:chPref val="7"/>
          <dgm:dir/>
        </dgm:presLayoutVars>
      </dgm:prSet>
      <dgm:spPr/>
      <dgm:t>
        <a:bodyPr/>
        <a:lstStyle/>
        <a:p>
          <a:endParaRPr lang="en-US"/>
        </a:p>
      </dgm:t>
    </dgm:pt>
    <dgm:pt modelId="{2E85BB11-6B5E-4832-BF24-B9DE3044699A}" type="pres">
      <dgm:prSet presAssocID="{45E0C252-E441-4E26-A0F5-DFACFF2D9077}" presName="Name1" presStyleCnt="0"/>
      <dgm:spPr/>
    </dgm:pt>
    <dgm:pt modelId="{089723D8-58E5-4AD6-8218-00025D05D922}" type="pres">
      <dgm:prSet presAssocID="{45E0C252-E441-4E26-A0F5-DFACFF2D9077}" presName="cycle" presStyleCnt="0"/>
      <dgm:spPr/>
    </dgm:pt>
    <dgm:pt modelId="{D4721768-5971-434C-B59D-E7F73A78342A}" type="pres">
      <dgm:prSet presAssocID="{45E0C252-E441-4E26-A0F5-DFACFF2D9077}" presName="srcNode" presStyleLbl="node1" presStyleIdx="0" presStyleCnt="6"/>
      <dgm:spPr/>
    </dgm:pt>
    <dgm:pt modelId="{347FE14E-0018-4FAC-B65B-499D16D63171}" type="pres">
      <dgm:prSet presAssocID="{45E0C252-E441-4E26-A0F5-DFACFF2D9077}" presName="conn" presStyleLbl="parChTrans1D2" presStyleIdx="0" presStyleCnt="1"/>
      <dgm:spPr/>
      <dgm:t>
        <a:bodyPr/>
        <a:lstStyle/>
        <a:p>
          <a:endParaRPr lang="en-US"/>
        </a:p>
      </dgm:t>
    </dgm:pt>
    <dgm:pt modelId="{BE8804E5-0959-40B2-ACAB-DABA9F938B8E}" type="pres">
      <dgm:prSet presAssocID="{45E0C252-E441-4E26-A0F5-DFACFF2D9077}" presName="extraNode" presStyleLbl="node1" presStyleIdx="0" presStyleCnt="6"/>
      <dgm:spPr/>
    </dgm:pt>
    <dgm:pt modelId="{F316E829-6479-45C3-AD49-B30FAFA4BD19}" type="pres">
      <dgm:prSet presAssocID="{45E0C252-E441-4E26-A0F5-DFACFF2D9077}" presName="dstNode" presStyleLbl="node1" presStyleIdx="0" presStyleCnt="6"/>
      <dgm:spPr/>
    </dgm:pt>
    <dgm:pt modelId="{162C3B1F-033C-46C5-A9E6-0778047D0B4D}" type="pres">
      <dgm:prSet presAssocID="{23E85C1F-6066-40FF-9EFD-82183961CFCE}" presName="text_1" presStyleLbl="node1" presStyleIdx="0" presStyleCnt="6">
        <dgm:presLayoutVars>
          <dgm:bulletEnabled val="1"/>
        </dgm:presLayoutVars>
      </dgm:prSet>
      <dgm:spPr/>
      <dgm:t>
        <a:bodyPr/>
        <a:lstStyle/>
        <a:p>
          <a:endParaRPr lang="en-US"/>
        </a:p>
      </dgm:t>
    </dgm:pt>
    <dgm:pt modelId="{D45A0F0E-7087-4D61-B74D-9378C99EC57C}" type="pres">
      <dgm:prSet presAssocID="{23E85C1F-6066-40FF-9EFD-82183961CFCE}" presName="accent_1" presStyleCnt="0"/>
      <dgm:spPr/>
    </dgm:pt>
    <dgm:pt modelId="{88136F58-0745-4E5E-A7E3-A011CF4AA86B}" type="pres">
      <dgm:prSet presAssocID="{23E85C1F-6066-40FF-9EFD-82183961CFCE}" presName="accentRepeatNode" presStyleLbl="solidFgAcc1" presStyleIdx="0" presStyleCnt="6"/>
      <dgm:spPr/>
    </dgm:pt>
    <dgm:pt modelId="{BC5BEEDF-0072-4D95-9397-B49013F513C5}" type="pres">
      <dgm:prSet presAssocID="{CB67CA77-B31E-4B96-900A-D59ED987914C}" presName="text_2" presStyleLbl="node1" presStyleIdx="1" presStyleCnt="6">
        <dgm:presLayoutVars>
          <dgm:bulletEnabled val="1"/>
        </dgm:presLayoutVars>
      </dgm:prSet>
      <dgm:spPr/>
      <dgm:t>
        <a:bodyPr/>
        <a:lstStyle/>
        <a:p>
          <a:endParaRPr lang="en-US"/>
        </a:p>
      </dgm:t>
    </dgm:pt>
    <dgm:pt modelId="{1165E9A6-E8F8-44D6-9BC1-9EB69747483D}" type="pres">
      <dgm:prSet presAssocID="{CB67CA77-B31E-4B96-900A-D59ED987914C}" presName="accent_2" presStyleCnt="0"/>
      <dgm:spPr/>
    </dgm:pt>
    <dgm:pt modelId="{C6FC7143-3836-4252-B1CB-3DDEE1738741}" type="pres">
      <dgm:prSet presAssocID="{CB67CA77-B31E-4B96-900A-D59ED987914C}" presName="accentRepeatNode" presStyleLbl="solidFgAcc1" presStyleIdx="1" presStyleCnt="6"/>
      <dgm:spPr/>
    </dgm:pt>
    <dgm:pt modelId="{6B8F4A7E-4B15-42BD-B9EE-AC0934CCCF83}" type="pres">
      <dgm:prSet presAssocID="{2DEB60FE-5601-4836-A8CC-748270B1F6A6}" presName="text_3" presStyleLbl="node1" presStyleIdx="2" presStyleCnt="6">
        <dgm:presLayoutVars>
          <dgm:bulletEnabled val="1"/>
        </dgm:presLayoutVars>
      </dgm:prSet>
      <dgm:spPr/>
      <dgm:t>
        <a:bodyPr/>
        <a:lstStyle/>
        <a:p>
          <a:endParaRPr lang="en-US"/>
        </a:p>
      </dgm:t>
    </dgm:pt>
    <dgm:pt modelId="{B84876B2-A477-4A04-AA36-F70DF162A1E4}" type="pres">
      <dgm:prSet presAssocID="{2DEB60FE-5601-4836-A8CC-748270B1F6A6}" presName="accent_3" presStyleCnt="0"/>
      <dgm:spPr/>
    </dgm:pt>
    <dgm:pt modelId="{FA959FE8-5DCA-45BB-A13D-6D087468E08F}" type="pres">
      <dgm:prSet presAssocID="{2DEB60FE-5601-4836-A8CC-748270B1F6A6}" presName="accentRepeatNode" presStyleLbl="solidFgAcc1" presStyleIdx="2" presStyleCnt="6"/>
      <dgm:spPr/>
    </dgm:pt>
    <dgm:pt modelId="{D11DC514-A195-4E82-AB05-CC286C39696B}" type="pres">
      <dgm:prSet presAssocID="{FEF3E821-2C0F-40E9-BDB6-B8D3AA63ED40}" presName="text_4" presStyleLbl="node1" presStyleIdx="3" presStyleCnt="6">
        <dgm:presLayoutVars>
          <dgm:bulletEnabled val="1"/>
        </dgm:presLayoutVars>
      </dgm:prSet>
      <dgm:spPr/>
      <dgm:t>
        <a:bodyPr/>
        <a:lstStyle/>
        <a:p>
          <a:endParaRPr lang="en-US"/>
        </a:p>
      </dgm:t>
    </dgm:pt>
    <dgm:pt modelId="{6602E612-28BA-4065-8475-CA2B965402A4}" type="pres">
      <dgm:prSet presAssocID="{FEF3E821-2C0F-40E9-BDB6-B8D3AA63ED40}" presName="accent_4" presStyleCnt="0"/>
      <dgm:spPr/>
    </dgm:pt>
    <dgm:pt modelId="{842F06CC-E4C7-408F-B4BD-76D1A9BCF67E}" type="pres">
      <dgm:prSet presAssocID="{FEF3E821-2C0F-40E9-BDB6-B8D3AA63ED40}" presName="accentRepeatNode" presStyleLbl="solidFgAcc1" presStyleIdx="3" presStyleCnt="6"/>
      <dgm:spPr/>
    </dgm:pt>
    <dgm:pt modelId="{919BF838-3276-4778-9F60-7B3D881458FE}" type="pres">
      <dgm:prSet presAssocID="{A513E799-31BE-49D2-B8D1-708F45CA39A7}" presName="text_5" presStyleLbl="node1" presStyleIdx="4" presStyleCnt="6">
        <dgm:presLayoutVars>
          <dgm:bulletEnabled val="1"/>
        </dgm:presLayoutVars>
      </dgm:prSet>
      <dgm:spPr/>
      <dgm:t>
        <a:bodyPr/>
        <a:lstStyle/>
        <a:p>
          <a:endParaRPr lang="en-US"/>
        </a:p>
      </dgm:t>
    </dgm:pt>
    <dgm:pt modelId="{23096421-C6DC-4A41-93ED-8B3C01571276}" type="pres">
      <dgm:prSet presAssocID="{A513E799-31BE-49D2-B8D1-708F45CA39A7}" presName="accent_5" presStyleCnt="0"/>
      <dgm:spPr/>
    </dgm:pt>
    <dgm:pt modelId="{9D220544-CA9E-4110-864A-A36FE36D66A2}" type="pres">
      <dgm:prSet presAssocID="{A513E799-31BE-49D2-B8D1-708F45CA39A7}" presName="accentRepeatNode" presStyleLbl="solidFgAcc1" presStyleIdx="4" presStyleCnt="6"/>
      <dgm:spPr/>
    </dgm:pt>
    <dgm:pt modelId="{394E72FA-3F15-4C50-A296-7331971F8F22}" type="pres">
      <dgm:prSet presAssocID="{6BF93041-BAE0-497E-AE18-6DCC7FA92233}" presName="text_6" presStyleLbl="node1" presStyleIdx="5" presStyleCnt="6">
        <dgm:presLayoutVars>
          <dgm:bulletEnabled val="1"/>
        </dgm:presLayoutVars>
      </dgm:prSet>
      <dgm:spPr/>
      <dgm:t>
        <a:bodyPr/>
        <a:lstStyle/>
        <a:p>
          <a:endParaRPr lang="en-US"/>
        </a:p>
      </dgm:t>
    </dgm:pt>
    <dgm:pt modelId="{B8CEB55F-1BAE-439B-A10A-3C69DCEA617F}" type="pres">
      <dgm:prSet presAssocID="{6BF93041-BAE0-497E-AE18-6DCC7FA92233}" presName="accent_6" presStyleCnt="0"/>
      <dgm:spPr/>
    </dgm:pt>
    <dgm:pt modelId="{7755F8C5-4293-4FA3-92AF-0BF07801E95E}" type="pres">
      <dgm:prSet presAssocID="{6BF93041-BAE0-497E-AE18-6DCC7FA92233}" presName="accentRepeatNode" presStyleLbl="solidFgAcc1" presStyleIdx="5" presStyleCnt="6"/>
      <dgm:spPr/>
    </dgm:pt>
  </dgm:ptLst>
  <dgm:cxnLst>
    <dgm:cxn modelId="{1C7DC865-C579-4A46-8967-9DF3916BF308}" type="presOf" srcId="{2DEB60FE-5601-4836-A8CC-748270B1F6A6}" destId="{6B8F4A7E-4B15-42BD-B9EE-AC0934CCCF83}" srcOrd="0" destOrd="0" presId="urn:microsoft.com/office/officeart/2008/layout/VerticalCurvedList"/>
    <dgm:cxn modelId="{5367EE3F-E329-4074-A7A0-4911581B9D5B}" type="presOf" srcId="{CB67CA77-B31E-4B96-900A-D59ED987914C}" destId="{BC5BEEDF-0072-4D95-9397-B49013F513C5}" srcOrd="0" destOrd="0" presId="urn:microsoft.com/office/officeart/2008/layout/VerticalCurvedList"/>
    <dgm:cxn modelId="{66D5F678-5E10-4BD4-8829-33B43E7436DA}" srcId="{45E0C252-E441-4E26-A0F5-DFACFF2D9077}" destId="{6BF93041-BAE0-497E-AE18-6DCC7FA92233}" srcOrd="5" destOrd="0" parTransId="{34525C86-F0D2-4F05-A51C-41DABF512846}" sibTransId="{9886957B-AB77-4E6A-BE7C-63A80ED7479D}"/>
    <dgm:cxn modelId="{5555F718-A189-4024-8FF1-A2C322BB6828}" type="presOf" srcId="{FEF3E821-2C0F-40E9-BDB6-B8D3AA63ED40}" destId="{D11DC514-A195-4E82-AB05-CC286C39696B}" srcOrd="0" destOrd="0" presId="urn:microsoft.com/office/officeart/2008/layout/VerticalCurvedList"/>
    <dgm:cxn modelId="{C0E66402-E800-4F67-AA32-0225FAD9B54C}" type="presOf" srcId="{2C32A1CC-B42D-415B-AAFB-7EC1E0E9DA6D}" destId="{347FE14E-0018-4FAC-B65B-499D16D63171}" srcOrd="0" destOrd="0" presId="urn:microsoft.com/office/officeart/2008/layout/VerticalCurvedList"/>
    <dgm:cxn modelId="{760B4B07-2F8C-4795-9B8D-838047598699}" type="presOf" srcId="{45E0C252-E441-4E26-A0F5-DFACFF2D9077}" destId="{AA2EE030-427B-4EAD-A6B5-FA0615FC1B54}" srcOrd="0" destOrd="0" presId="urn:microsoft.com/office/officeart/2008/layout/VerticalCurvedList"/>
    <dgm:cxn modelId="{EFCD4CC1-E743-48E4-A89F-0661E70F8845}" type="presOf" srcId="{6BF93041-BAE0-497E-AE18-6DCC7FA92233}" destId="{394E72FA-3F15-4C50-A296-7331971F8F22}" srcOrd="0" destOrd="0" presId="urn:microsoft.com/office/officeart/2008/layout/VerticalCurvedList"/>
    <dgm:cxn modelId="{89BB059A-8DB7-4DB2-84E3-53E156143E63}" srcId="{45E0C252-E441-4E26-A0F5-DFACFF2D9077}" destId="{FEF3E821-2C0F-40E9-BDB6-B8D3AA63ED40}" srcOrd="3" destOrd="0" parTransId="{8097B9FB-9D12-4AB4-BD86-01DDD806A1E7}" sibTransId="{512B94F8-A327-4624-8490-F2C748C7107E}"/>
    <dgm:cxn modelId="{9E960AE5-6881-4243-A04F-F604B7657667}" srcId="{45E0C252-E441-4E26-A0F5-DFACFF2D9077}" destId="{23E85C1F-6066-40FF-9EFD-82183961CFCE}" srcOrd="0" destOrd="0" parTransId="{175D88FF-09F9-49E8-9017-ADC602D96DBA}" sibTransId="{2C32A1CC-B42D-415B-AAFB-7EC1E0E9DA6D}"/>
    <dgm:cxn modelId="{D8DF11FF-773D-466B-B219-F2B8A70B9C1B}" srcId="{45E0C252-E441-4E26-A0F5-DFACFF2D9077}" destId="{2DEB60FE-5601-4836-A8CC-748270B1F6A6}" srcOrd="2" destOrd="0" parTransId="{0B3CFAD7-76AB-4AE3-8921-7196ACF1F74E}" sibTransId="{33E3B02F-4B9F-48D2-A86F-D8F87C926269}"/>
    <dgm:cxn modelId="{338137BE-28F6-4568-8877-B8A9D7784F63}" srcId="{45E0C252-E441-4E26-A0F5-DFACFF2D9077}" destId="{CB67CA77-B31E-4B96-900A-D59ED987914C}" srcOrd="1" destOrd="0" parTransId="{88C8520A-3CE1-4F19-B528-D1257F232578}" sibTransId="{8DB87F7D-C58E-4D19-AFCE-B8D0D7B841B3}"/>
    <dgm:cxn modelId="{72A90A3C-757E-4030-A8F1-0ED147E7BF9C}" type="presOf" srcId="{A513E799-31BE-49D2-B8D1-708F45CA39A7}" destId="{919BF838-3276-4778-9F60-7B3D881458FE}" srcOrd="0" destOrd="0" presId="urn:microsoft.com/office/officeart/2008/layout/VerticalCurvedList"/>
    <dgm:cxn modelId="{0DD96949-6778-4DB8-A93F-3F35C48754CE}" type="presOf" srcId="{23E85C1F-6066-40FF-9EFD-82183961CFCE}" destId="{162C3B1F-033C-46C5-A9E6-0778047D0B4D}" srcOrd="0" destOrd="0" presId="urn:microsoft.com/office/officeart/2008/layout/VerticalCurvedList"/>
    <dgm:cxn modelId="{750F895F-A85F-4E44-9CDA-C92FB43599A7}" srcId="{45E0C252-E441-4E26-A0F5-DFACFF2D9077}" destId="{A513E799-31BE-49D2-B8D1-708F45CA39A7}" srcOrd="4" destOrd="0" parTransId="{9C267836-6855-4866-9416-164E37C67C19}" sibTransId="{7AB8BA21-D6B0-44E2-BC73-E587B2F77717}"/>
    <dgm:cxn modelId="{C03257B1-DCAD-4EF9-B39B-1534D2A3F60E}" type="presParOf" srcId="{AA2EE030-427B-4EAD-A6B5-FA0615FC1B54}" destId="{2E85BB11-6B5E-4832-BF24-B9DE3044699A}" srcOrd="0" destOrd="0" presId="urn:microsoft.com/office/officeart/2008/layout/VerticalCurvedList"/>
    <dgm:cxn modelId="{7175BAD1-FDEA-4EC5-9B9B-E74489F6F6F1}" type="presParOf" srcId="{2E85BB11-6B5E-4832-BF24-B9DE3044699A}" destId="{089723D8-58E5-4AD6-8218-00025D05D922}" srcOrd="0" destOrd="0" presId="urn:microsoft.com/office/officeart/2008/layout/VerticalCurvedList"/>
    <dgm:cxn modelId="{50A00F1C-1411-4D39-AC1C-6C033B894AA6}" type="presParOf" srcId="{089723D8-58E5-4AD6-8218-00025D05D922}" destId="{D4721768-5971-434C-B59D-E7F73A78342A}" srcOrd="0" destOrd="0" presId="urn:microsoft.com/office/officeart/2008/layout/VerticalCurvedList"/>
    <dgm:cxn modelId="{B8D4BB8F-210B-4196-AD2C-B7C18030A447}" type="presParOf" srcId="{089723D8-58E5-4AD6-8218-00025D05D922}" destId="{347FE14E-0018-4FAC-B65B-499D16D63171}" srcOrd="1" destOrd="0" presId="urn:microsoft.com/office/officeart/2008/layout/VerticalCurvedList"/>
    <dgm:cxn modelId="{25BE2494-157B-422C-AB55-632BF9753673}" type="presParOf" srcId="{089723D8-58E5-4AD6-8218-00025D05D922}" destId="{BE8804E5-0959-40B2-ACAB-DABA9F938B8E}" srcOrd="2" destOrd="0" presId="urn:microsoft.com/office/officeart/2008/layout/VerticalCurvedList"/>
    <dgm:cxn modelId="{986BBEBC-C5BF-4CB7-9801-E54D13F36259}" type="presParOf" srcId="{089723D8-58E5-4AD6-8218-00025D05D922}" destId="{F316E829-6479-45C3-AD49-B30FAFA4BD19}" srcOrd="3" destOrd="0" presId="urn:microsoft.com/office/officeart/2008/layout/VerticalCurvedList"/>
    <dgm:cxn modelId="{4C6C55B3-143C-4681-B1DE-D17CAFF71B3E}" type="presParOf" srcId="{2E85BB11-6B5E-4832-BF24-B9DE3044699A}" destId="{162C3B1F-033C-46C5-A9E6-0778047D0B4D}" srcOrd="1" destOrd="0" presId="urn:microsoft.com/office/officeart/2008/layout/VerticalCurvedList"/>
    <dgm:cxn modelId="{37CD87B0-5D91-457A-BAE4-7ADEF15B9D28}" type="presParOf" srcId="{2E85BB11-6B5E-4832-BF24-B9DE3044699A}" destId="{D45A0F0E-7087-4D61-B74D-9378C99EC57C}" srcOrd="2" destOrd="0" presId="urn:microsoft.com/office/officeart/2008/layout/VerticalCurvedList"/>
    <dgm:cxn modelId="{14A1B4AF-77D3-4333-A18C-D0D373E5F85A}" type="presParOf" srcId="{D45A0F0E-7087-4D61-B74D-9378C99EC57C}" destId="{88136F58-0745-4E5E-A7E3-A011CF4AA86B}" srcOrd="0" destOrd="0" presId="urn:microsoft.com/office/officeart/2008/layout/VerticalCurvedList"/>
    <dgm:cxn modelId="{62F662F8-6FD8-4922-8DDE-81EEC8529B25}" type="presParOf" srcId="{2E85BB11-6B5E-4832-BF24-B9DE3044699A}" destId="{BC5BEEDF-0072-4D95-9397-B49013F513C5}" srcOrd="3" destOrd="0" presId="urn:microsoft.com/office/officeart/2008/layout/VerticalCurvedList"/>
    <dgm:cxn modelId="{AAEE8EC7-19A1-4092-92AB-A06AF8039815}" type="presParOf" srcId="{2E85BB11-6B5E-4832-BF24-B9DE3044699A}" destId="{1165E9A6-E8F8-44D6-9BC1-9EB69747483D}" srcOrd="4" destOrd="0" presId="urn:microsoft.com/office/officeart/2008/layout/VerticalCurvedList"/>
    <dgm:cxn modelId="{A1319333-773D-4D79-B381-974BB3225D97}" type="presParOf" srcId="{1165E9A6-E8F8-44D6-9BC1-9EB69747483D}" destId="{C6FC7143-3836-4252-B1CB-3DDEE1738741}" srcOrd="0" destOrd="0" presId="urn:microsoft.com/office/officeart/2008/layout/VerticalCurvedList"/>
    <dgm:cxn modelId="{C5168AF8-A95F-4EA4-8715-52D82D09A2B7}" type="presParOf" srcId="{2E85BB11-6B5E-4832-BF24-B9DE3044699A}" destId="{6B8F4A7E-4B15-42BD-B9EE-AC0934CCCF83}" srcOrd="5" destOrd="0" presId="urn:microsoft.com/office/officeart/2008/layout/VerticalCurvedList"/>
    <dgm:cxn modelId="{8E8D9421-ACB4-4A90-B31C-3DFFF8B007FD}" type="presParOf" srcId="{2E85BB11-6B5E-4832-BF24-B9DE3044699A}" destId="{B84876B2-A477-4A04-AA36-F70DF162A1E4}" srcOrd="6" destOrd="0" presId="urn:microsoft.com/office/officeart/2008/layout/VerticalCurvedList"/>
    <dgm:cxn modelId="{C2AA17EA-52BB-4920-974D-2F02CF27B561}" type="presParOf" srcId="{B84876B2-A477-4A04-AA36-F70DF162A1E4}" destId="{FA959FE8-5DCA-45BB-A13D-6D087468E08F}" srcOrd="0" destOrd="0" presId="urn:microsoft.com/office/officeart/2008/layout/VerticalCurvedList"/>
    <dgm:cxn modelId="{103E39CC-FF95-43CC-9163-C4DA402B1449}" type="presParOf" srcId="{2E85BB11-6B5E-4832-BF24-B9DE3044699A}" destId="{D11DC514-A195-4E82-AB05-CC286C39696B}" srcOrd="7" destOrd="0" presId="urn:microsoft.com/office/officeart/2008/layout/VerticalCurvedList"/>
    <dgm:cxn modelId="{0546A84A-5322-4048-B25B-956590CCEC59}" type="presParOf" srcId="{2E85BB11-6B5E-4832-BF24-B9DE3044699A}" destId="{6602E612-28BA-4065-8475-CA2B965402A4}" srcOrd="8" destOrd="0" presId="urn:microsoft.com/office/officeart/2008/layout/VerticalCurvedList"/>
    <dgm:cxn modelId="{06F98FD1-A54A-4055-8AF5-9DE5FC59777B}" type="presParOf" srcId="{6602E612-28BA-4065-8475-CA2B965402A4}" destId="{842F06CC-E4C7-408F-B4BD-76D1A9BCF67E}" srcOrd="0" destOrd="0" presId="urn:microsoft.com/office/officeart/2008/layout/VerticalCurvedList"/>
    <dgm:cxn modelId="{228720A1-1CC5-4717-B819-53748DEC2011}" type="presParOf" srcId="{2E85BB11-6B5E-4832-BF24-B9DE3044699A}" destId="{919BF838-3276-4778-9F60-7B3D881458FE}" srcOrd="9" destOrd="0" presId="urn:microsoft.com/office/officeart/2008/layout/VerticalCurvedList"/>
    <dgm:cxn modelId="{A20AA1F7-88B4-44B1-9C96-21477EFDC55C}" type="presParOf" srcId="{2E85BB11-6B5E-4832-BF24-B9DE3044699A}" destId="{23096421-C6DC-4A41-93ED-8B3C01571276}" srcOrd="10" destOrd="0" presId="urn:microsoft.com/office/officeart/2008/layout/VerticalCurvedList"/>
    <dgm:cxn modelId="{E25DD68E-17AA-4981-95AD-30AD93E52A1B}" type="presParOf" srcId="{23096421-C6DC-4A41-93ED-8B3C01571276}" destId="{9D220544-CA9E-4110-864A-A36FE36D66A2}" srcOrd="0" destOrd="0" presId="urn:microsoft.com/office/officeart/2008/layout/VerticalCurvedList"/>
    <dgm:cxn modelId="{40334CC3-B2ED-495F-9BB9-77B508EB392D}" type="presParOf" srcId="{2E85BB11-6B5E-4832-BF24-B9DE3044699A}" destId="{394E72FA-3F15-4C50-A296-7331971F8F22}" srcOrd="11" destOrd="0" presId="urn:microsoft.com/office/officeart/2008/layout/VerticalCurvedList"/>
    <dgm:cxn modelId="{E7058000-9B13-4FDD-83DC-41BB1027E6B5}" type="presParOf" srcId="{2E85BB11-6B5E-4832-BF24-B9DE3044699A}" destId="{B8CEB55F-1BAE-439B-A10A-3C69DCEA617F}" srcOrd="12" destOrd="0" presId="urn:microsoft.com/office/officeart/2008/layout/VerticalCurvedList"/>
    <dgm:cxn modelId="{DF446303-DE3C-4448-8028-8738D129ABC6}" type="presParOf" srcId="{B8CEB55F-1BAE-439B-A10A-3C69DCEA617F}" destId="{7755F8C5-4293-4FA3-92AF-0BF07801E95E}" srcOrd="0" destOrd="0" presId="urn:microsoft.com/office/officeart/2008/layout/VerticalCurv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144673-2C4B-4EB1-8ED5-6420D485833A}" type="doc">
      <dgm:prSet loTypeId="urn:microsoft.com/office/officeart/2008/layout/LinedList" loCatId="list" qsTypeId="urn:microsoft.com/office/officeart/2005/8/quickstyle/simple1" qsCatId="simple" csTypeId="urn:microsoft.com/office/officeart/2005/8/colors/colorful3" csCatId="colorful" phldr="1"/>
      <dgm:spPr/>
      <dgm:t>
        <a:bodyPr/>
        <a:lstStyle/>
        <a:p>
          <a:endParaRPr lang="en-US"/>
        </a:p>
      </dgm:t>
    </dgm:pt>
    <dgm:pt modelId="{E227ADAD-C1D3-4C49-8118-1497FE946E28}">
      <dgm:prSet phldrT="[Text]" custT="1"/>
      <dgm:spPr/>
      <dgm:t>
        <a:bodyPr/>
        <a:lstStyle/>
        <a:p>
          <a:r>
            <a:rPr lang="en-US" sz="1600" dirty="0" smtClean="0">
              <a:latin typeface="Liberation Sans"/>
            </a:rPr>
            <a:t>Advocacy and support for the strategy and implementation</a:t>
          </a:r>
          <a:endParaRPr lang="en-US" sz="1600" dirty="0">
            <a:latin typeface="Liberation Sans"/>
          </a:endParaRPr>
        </a:p>
      </dgm:t>
    </dgm:pt>
    <dgm:pt modelId="{FEF3BC2A-DB26-4926-B3AA-FA0F5F21E132}" type="parTrans" cxnId="{3B0119C9-70E8-40EF-B7F9-36597C7DD4C4}">
      <dgm:prSet/>
      <dgm:spPr/>
      <dgm:t>
        <a:bodyPr/>
        <a:lstStyle/>
        <a:p>
          <a:endParaRPr lang="en-US"/>
        </a:p>
      </dgm:t>
    </dgm:pt>
    <dgm:pt modelId="{7CE8A6F5-CD7C-4CC6-A952-335EFF3287FD}" type="sibTrans" cxnId="{3B0119C9-70E8-40EF-B7F9-36597C7DD4C4}">
      <dgm:prSet/>
      <dgm:spPr/>
      <dgm:t>
        <a:bodyPr/>
        <a:lstStyle/>
        <a:p>
          <a:endParaRPr lang="en-US"/>
        </a:p>
      </dgm:t>
    </dgm:pt>
    <dgm:pt modelId="{40013DFD-D042-4FCF-8DCC-4B5E429358FA}">
      <dgm:prSet custT="1"/>
      <dgm:spPr/>
      <dgm:t>
        <a:bodyPr/>
        <a:lstStyle/>
        <a:p>
          <a:r>
            <a:rPr lang="en-US" sz="1600" smtClean="0">
              <a:latin typeface="Liberation Sans"/>
            </a:rPr>
            <a:t>Identification and dissemination of best practice</a:t>
          </a:r>
          <a:endParaRPr lang="en-US" sz="1600" dirty="0" smtClean="0">
            <a:latin typeface="Liberation Sans"/>
          </a:endParaRPr>
        </a:p>
      </dgm:t>
    </dgm:pt>
    <dgm:pt modelId="{45B75748-779B-4C67-AE04-58B9D33FDC11}" type="parTrans" cxnId="{27176F06-9E85-4CF5-B376-05069C6D1E56}">
      <dgm:prSet/>
      <dgm:spPr/>
      <dgm:t>
        <a:bodyPr/>
        <a:lstStyle/>
        <a:p>
          <a:endParaRPr lang="en-US"/>
        </a:p>
      </dgm:t>
    </dgm:pt>
    <dgm:pt modelId="{D504FF25-C2FD-41B3-9A8F-14FAD4FCAB6C}" type="sibTrans" cxnId="{27176F06-9E85-4CF5-B376-05069C6D1E56}">
      <dgm:prSet/>
      <dgm:spPr/>
      <dgm:t>
        <a:bodyPr/>
        <a:lstStyle/>
        <a:p>
          <a:endParaRPr lang="en-US"/>
        </a:p>
      </dgm:t>
    </dgm:pt>
    <dgm:pt modelId="{EF290F71-69C2-47DF-900E-57AD81661300}">
      <dgm:prSet custT="1"/>
      <dgm:spPr/>
      <dgm:t>
        <a:bodyPr/>
        <a:lstStyle/>
        <a:p>
          <a:r>
            <a:rPr lang="en-US" sz="1600" smtClean="0">
              <a:latin typeface="Liberation Sans"/>
            </a:rPr>
            <a:t>Support for needs assessment and center development initiatives</a:t>
          </a:r>
          <a:endParaRPr lang="en-US" sz="1600" dirty="0" smtClean="0">
            <a:latin typeface="Liberation Sans"/>
          </a:endParaRPr>
        </a:p>
      </dgm:t>
    </dgm:pt>
    <dgm:pt modelId="{D122481E-27C6-4D17-B14F-C18092AC6E56}" type="parTrans" cxnId="{6EFAB726-602A-467E-8B26-9CBE31E6C19B}">
      <dgm:prSet/>
      <dgm:spPr/>
      <dgm:t>
        <a:bodyPr/>
        <a:lstStyle/>
        <a:p>
          <a:endParaRPr lang="en-US"/>
        </a:p>
      </dgm:t>
    </dgm:pt>
    <dgm:pt modelId="{BB59F0B7-A5D1-4D51-A21D-5EFCE8A1653D}" type="sibTrans" cxnId="{6EFAB726-602A-467E-8B26-9CBE31E6C19B}">
      <dgm:prSet/>
      <dgm:spPr/>
      <dgm:t>
        <a:bodyPr/>
        <a:lstStyle/>
        <a:p>
          <a:endParaRPr lang="en-US"/>
        </a:p>
      </dgm:t>
    </dgm:pt>
    <dgm:pt modelId="{CF36D737-5CCE-4518-9B99-F92815087177}">
      <dgm:prSet custT="1"/>
      <dgm:spPr/>
      <dgm:t>
        <a:bodyPr/>
        <a:lstStyle/>
        <a:p>
          <a:r>
            <a:rPr lang="en-US" sz="1600" dirty="0" smtClean="0">
              <a:latin typeface="Liberation Sans"/>
            </a:rPr>
            <a:t>Partnerships to support TVET revitalization</a:t>
          </a:r>
        </a:p>
      </dgm:t>
    </dgm:pt>
    <dgm:pt modelId="{8745964F-E6F2-41AA-B469-0B586AB34431}" type="parTrans" cxnId="{6C083B35-F4E1-4B5C-83D0-786E8D87F817}">
      <dgm:prSet/>
      <dgm:spPr/>
      <dgm:t>
        <a:bodyPr/>
        <a:lstStyle/>
        <a:p>
          <a:endParaRPr lang="en-US"/>
        </a:p>
      </dgm:t>
    </dgm:pt>
    <dgm:pt modelId="{A80FD7FD-17BA-4ABE-BCBC-B25B0501E2C4}" type="sibTrans" cxnId="{6C083B35-F4E1-4B5C-83D0-786E8D87F817}">
      <dgm:prSet/>
      <dgm:spPr/>
      <dgm:t>
        <a:bodyPr/>
        <a:lstStyle/>
        <a:p>
          <a:endParaRPr lang="en-US"/>
        </a:p>
      </dgm:t>
    </dgm:pt>
    <dgm:pt modelId="{91CA79F1-B49A-4A58-82C6-6E259C522612}">
      <dgm:prSet custT="1"/>
      <dgm:spPr/>
      <dgm:t>
        <a:bodyPr/>
        <a:lstStyle/>
        <a:p>
          <a:r>
            <a:rPr lang="en-US" sz="1600" smtClean="0">
              <a:latin typeface="Liberation Sans"/>
            </a:rPr>
            <a:t>Local advocacy for harmonization of programs and qualifications</a:t>
          </a:r>
          <a:endParaRPr lang="en-US" sz="1600" dirty="0" smtClean="0">
            <a:latin typeface="Liberation Sans"/>
          </a:endParaRPr>
        </a:p>
      </dgm:t>
    </dgm:pt>
    <dgm:pt modelId="{C7D5984B-5C2B-45CE-9DEF-CC8B6B6499A8}" type="parTrans" cxnId="{853D0056-755C-4F5A-858E-87ACB4EF1104}">
      <dgm:prSet/>
      <dgm:spPr/>
      <dgm:t>
        <a:bodyPr/>
        <a:lstStyle/>
        <a:p>
          <a:endParaRPr lang="en-US"/>
        </a:p>
      </dgm:t>
    </dgm:pt>
    <dgm:pt modelId="{EC0A4FA6-2B09-484A-9410-E1C6BAF3C1A3}" type="sibTrans" cxnId="{853D0056-755C-4F5A-858E-87ACB4EF1104}">
      <dgm:prSet/>
      <dgm:spPr/>
      <dgm:t>
        <a:bodyPr/>
        <a:lstStyle/>
        <a:p>
          <a:endParaRPr lang="en-US"/>
        </a:p>
      </dgm:t>
    </dgm:pt>
    <dgm:pt modelId="{8C178BDC-3073-4942-B432-5CC0534F7641}">
      <dgm:prSet custT="1"/>
      <dgm:spPr/>
      <dgm:t>
        <a:bodyPr/>
        <a:lstStyle/>
        <a:p>
          <a:r>
            <a:rPr lang="en-US" sz="1600" dirty="0" smtClean="0">
              <a:latin typeface="Liberation Sans"/>
            </a:rPr>
            <a:t>Research, Monitoring and Evaluation for policy support and planning</a:t>
          </a:r>
        </a:p>
      </dgm:t>
    </dgm:pt>
    <dgm:pt modelId="{86B246A0-3907-4B1C-BB7C-5E413D2B5EF0}" type="parTrans" cxnId="{64B27EE9-9CEA-465A-9162-68045EEA7137}">
      <dgm:prSet/>
      <dgm:spPr/>
      <dgm:t>
        <a:bodyPr/>
        <a:lstStyle/>
        <a:p>
          <a:endParaRPr lang="en-US"/>
        </a:p>
      </dgm:t>
    </dgm:pt>
    <dgm:pt modelId="{D3C42669-E688-48A2-B62D-E17D54F0E4D7}" type="sibTrans" cxnId="{64B27EE9-9CEA-465A-9162-68045EEA7137}">
      <dgm:prSet/>
      <dgm:spPr/>
      <dgm:t>
        <a:bodyPr/>
        <a:lstStyle/>
        <a:p>
          <a:endParaRPr lang="en-US"/>
        </a:p>
      </dgm:t>
    </dgm:pt>
    <dgm:pt modelId="{5EB639FC-E161-4BE8-AC8A-6006ABFD1DD6}" type="pres">
      <dgm:prSet presAssocID="{36144673-2C4B-4EB1-8ED5-6420D485833A}" presName="vert0" presStyleCnt="0">
        <dgm:presLayoutVars>
          <dgm:dir/>
          <dgm:animOne val="branch"/>
          <dgm:animLvl val="lvl"/>
        </dgm:presLayoutVars>
      </dgm:prSet>
      <dgm:spPr/>
      <dgm:t>
        <a:bodyPr/>
        <a:lstStyle/>
        <a:p>
          <a:endParaRPr lang="en-US"/>
        </a:p>
      </dgm:t>
    </dgm:pt>
    <dgm:pt modelId="{D2AAC7CB-23F1-4920-9C83-C373BBEDE1D3}" type="pres">
      <dgm:prSet presAssocID="{E227ADAD-C1D3-4C49-8118-1497FE946E28}" presName="thickLine" presStyleLbl="alignNode1" presStyleIdx="0" presStyleCnt="6"/>
      <dgm:spPr/>
    </dgm:pt>
    <dgm:pt modelId="{134DC5E0-9544-4882-B356-D829666389CA}" type="pres">
      <dgm:prSet presAssocID="{E227ADAD-C1D3-4C49-8118-1497FE946E28}" presName="horz1" presStyleCnt="0"/>
      <dgm:spPr/>
    </dgm:pt>
    <dgm:pt modelId="{4F744381-DB88-478E-B455-A278E03EB26A}" type="pres">
      <dgm:prSet presAssocID="{E227ADAD-C1D3-4C49-8118-1497FE946E28}" presName="tx1" presStyleLbl="revTx" presStyleIdx="0" presStyleCnt="6"/>
      <dgm:spPr/>
      <dgm:t>
        <a:bodyPr/>
        <a:lstStyle/>
        <a:p>
          <a:endParaRPr lang="en-US"/>
        </a:p>
      </dgm:t>
    </dgm:pt>
    <dgm:pt modelId="{43C4A26B-A95F-4FEC-8558-C76689832B24}" type="pres">
      <dgm:prSet presAssocID="{E227ADAD-C1D3-4C49-8118-1497FE946E28}" presName="vert1" presStyleCnt="0"/>
      <dgm:spPr/>
    </dgm:pt>
    <dgm:pt modelId="{9689B897-FAA2-4F55-AAFB-A730E9A3BFAB}" type="pres">
      <dgm:prSet presAssocID="{40013DFD-D042-4FCF-8DCC-4B5E429358FA}" presName="thickLine" presStyleLbl="alignNode1" presStyleIdx="1" presStyleCnt="6"/>
      <dgm:spPr/>
    </dgm:pt>
    <dgm:pt modelId="{5E12A523-2272-4574-8453-0D7FB24B1322}" type="pres">
      <dgm:prSet presAssocID="{40013DFD-D042-4FCF-8DCC-4B5E429358FA}" presName="horz1" presStyleCnt="0"/>
      <dgm:spPr/>
    </dgm:pt>
    <dgm:pt modelId="{623B2995-52EA-438D-8ADE-93C932390FD0}" type="pres">
      <dgm:prSet presAssocID="{40013DFD-D042-4FCF-8DCC-4B5E429358FA}" presName="tx1" presStyleLbl="revTx" presStyleIdx="1" presStyleCnt="6"/>
      <dgm:spPr/>
      <dgm:t>
        <a:bodyPr/>
        <a:lstStyle/>
        <a:p>
          <a:endParaRPr lang="en-US"/>
        </a:p>
      </dgm:t>
    </dgm:pt>
    <dgm:pt modelId="{33F68F65-42AB-493E-8379-7AF77BB8B95F}" type="pres">
      <dgm:prSet presAssocID="{40013DFD-D042-4FCF-8DCC-4B5E429358FA}" presName="vert1" presStyleCnt="0"/>
      <dgm:spPr/>
    </dgm:pt>
    <dgm:pt modelId="{7B05136C-5D1E-4D65-AC9A-07E9AA7D9236}" type="pres">
      <dgm:prSet presAssocID="{EF290F71-69C2-47DF-900E-57AD81661300}" presName="thickLine" presStyleLbl="alignNode1" presStyleIdx="2" presStyleCnt="6"/>
      <dgm:spPr/>
    </dgm:pt>
    <dgm:pt modelId="{F972A7C9-AB77-47F7-AD89-00050987001E}" type="pres">
      <dgm:prSet presAssocID="{EF290F71-69C2-47DF-900E-57AD81661300}" presName="horz1" presStyleCnt="0"/>
      <dgm:spPr/>
    </dgm:pt>
    <dgm:pt modelId="{1DA47330-A2AB-4D08-A41F-715444CD1BA4}" type="pres">
      <dgm:prSet presAssocID="{EF290F71-69C2-47DF-900E-57AD81661300}" presName="tx1" presStyleLbl="revTx" presStyleIdx="2" presStyleCnt="6"/>
      <dgm:spPr/>
      <dgm:t>
        <a:bodyPr/>
        <a:lstStyle/>
        <a:p>
          <a:endParaRPr lang="en-US"/>
        </a:p>
      </dgm:t>
    </dgm:pt>
    <dgm:pt modelId="{FCF986CF-CC5A-48B7-875B-2FB0CB528A45}" type="pres">
      <dgm:prSet presAssocID="{EF290F71-69C2-47DF-900E-57AD81661300}" presName="vert1" presStyleCnt="0"/>
      <dgm:spPr/>
    </dgm:pt>
    <dgm:pt modelId="{592C589C-B846-4EE7-8A36-0D2A840268DE}" type="pres">
      <dgm:prSet presAssocID="{CF36D737-5CCE-4518-9B99-F92815087177}" presName="thickLine" presStyleLbl="alignNode1" presStyleIdx="3" presStyleCnt="6"/>
      <dgm:spPr/>
    </dgm:pt>
    <dgm:pt modelId="{235E25DD-E844-4C77-ACB9-BEAC73F043A7}" type="pres">
      <dgm:prSet presAssocID="{CF36D737-5CCE-4518-9B99-F92815087177}" presName="horz1" presStyleCnt="0"/>
      <dgm:spPr/>
    </dgm:pt>
    <dgm:pt modelId="{EDEE68A7-3EED-4103-A4EE-D3C8FF4DA88B}" type="pres">
      <dgm:prSet presAssocID="{CF36D737-5CCE-4518-9B99-F92815087177}" presName="tx1" presStyleLbl="revTx" presStyleIdx="3" presStyleCnt="6"/>
      <dgm:spPr/>
      <dgm:t>
        <a:bodyPr/>
        <a:lstStyle/>
        <a:p>
          <a:endParaRPr lang="en-US"/>
        </a:p>
      </dgm:t>
    </dgm:pt>
    <dgm:pt modelId="{D2A2091E-C47B-42E7-8572-A17ECC202D4D}" type="pres">
      <dgm:prSet presAssocID="{CF36D737-5CCE-4518-9B99-F92815087177}" presName="vert1" presStyleCnt="0"/>
      <dgm:spPr/>
    </dgm:pt>
    <dgm:pt modelId="{DBA95ED1-A920-41A6-990C-78CB070B87EA}" type="pres">
      <dgm:prSet presAssocID="{91CA79F1-B49A-4A58-82C6-6E259C522612}" presName="thickLine" presStyleLbl="alignNode1" presStyleIdx="4" presStyleCnt="6"/>
      <dgm:spPr/>
    </dgm:pt>
    <dgm:pt modelId="{3C80699C-FF6B-4BCE-91DB-6E28006F2B38}" type="pres">
      <dgm:prSet presAssocID="{91CA79F1-B49A-4A58-82C6-6E259C522612}" presName="horz1" presStyleCnt="0"/>
      <dgm:spPr/>
    </dgm:pt>
    <dgm:pt modelId="{765C9753-F6E4-4228-8B60-8FBA256E6622}" type="pres">
      <dgm:prSet presAssocID="{91CA79F1-B49A-4A58-82C6-6E259C522612}" presName="tx1" presStyleLbl="revTx" presStyleIdx="4" presStyleCnt="6"/>
      <dgm:spPr/>
      <dgm:t>
        <a:bodyPr/>
        <a:lstStyle/>
        <a:p>
          <a:endParaRPr lang="en-US"/>
        </a:p>
      </dgm:t>
    </dgm:pt>
    <dgm:pt modelId="{F23D4E6E-3997-42E8-88E4-6CC6DD2C638D}" type="pres">
      <dgm:prSet presAssocID="{91CA79F1-B49A-4A58-82C6-6E259C522612}" presName="vert1" presStyleCnt="0"/>
      <dgm:spPr/>
    </dgm:pt>
    <dgm:pt modelId="{78B49A20-96A7-4B57-AC18-438332F04AE3}" type="pres">
      <dgm:prSet presAssocID="{8C178BDC-3073-4942-B432-5CC0534F7641}" presName="thickLine" presStyleLbl="alignNode1" presStyleIdx="5" presStyleCnt="6"/>
      <dgm:spPr/>
    </dgm:pt>
    <dgm:pt modelId="{1BEE0D7E-842A-4849-A394-DBCD68B4A471}" type="pres">
      <dgm:prSet presAssocID="{8C178BDC-3073-4942-B432-5CC0534F7641}" presName="horz1" presStyleCnt="0"/>
      <dgm:spPr/>
    </dgm:pt>
    <dgm:pt modelId="{889B3F11-17DE-4487-AD00-E6113ABD8D12}" type="pres">
      <dgm:prSet presAssocID="{8C178BDC-3073-4942-B432-5CC0534F7641}" presName="tx1" presStyleLbl="revTx" presStyleIdx="5" presStyleCnt="6"/>
      <dgm:spPr/>
      <dgm:t>
        <a:bodyPr/>
        <a:lstStyle/>
        <a:p>
          <a:endParaRPr lang="en-US"/>
        </a:p>
      </dgm:t>
    </dgm:pt>
    <dgm:pt modelId="{766F8CED-07E5-4A0B-BA90-58362ED9021F}" type="pres">
      <dgm:prSet presAssocID="{8C178BDC-3073-4942-B432-5CC0534F7641}" presName="vert1" presStyleCnt="0"/>
      <dgm:spPr/>
    </dgm:pt>
  </dgm:ptLst>
  <dgm:cxnLst>
    <dgm:cxn modelId="{D0EA3FF4-3168-4000-B86D-A701C78CC48E}" type="presOf" srcId="{EF290F71-69C2-47DF-900E-57AD81661300}" destId="{1DA47330-A2AB-4D08-A41F-715444CD1BA4}" srcOrd="0" destOrd="0" presId="urn:microsoft.com/office/officeart/2008/layout/LinedList"/>
    <dgm:cxn modelId="{6EFAB726-602A-467E-8B26-9CBE31E6C19B}" srcId="{36144673-2C4B-4EB1-8ED5-6420D485833A}" destId="{EF290F71-69C2-47DF-900E-57AD81661300}" srcOrd="2" destOrd="0" parTransId="{D122481E-27C6-4D17-B14F-C18092AC6E56}" sibTransId="{BB59F0B7-A5D1-4D51-A21D-5EFCE8A1653D}"/>
    <dgm:cxn modelId="{31BA5800-370E-4E47-90F3-1FCC061BEF88}" type="presOf" srcId="{CF36D737-5CCE-4518-9B99-F92815087177}" destId="{EDEE68A7-3EED-4103-A4EE-D3C8FF4DA88B}" srcOrd="0" destOrd="0" presId="urn:microsoft.com/office/officeart/2008/layout/LinedList"/>
    <dgm:cxn modelId="{3E748B87-0BB4-4D6C-AE6C-AAD261034086}" type="presOf" srcId="{91CA79F1-B49A-4A58-82C6-6E259C522612}" destId="{765C9753-F6E4-4228-8B60-8FBA256E6622}" srcOrd="0" destOrd="0" presId="urn:microsoft.com/office/officeart/2008/layout/LinedList"/>
    <dgm:cxn modelId="{6C083B35-F4E1-4B5C-83D0-786E8D87F817}" srcId="{36144673-2C4B-4EB1-8ED5-6420D485833A}" destId="{CF36D737-5CCE-4518-9B99-F92815087177}" srcOrd="3" destOrd="0" parTransId="{8745964F-E6F2-41AA-B469-0B586AB34431}" sibTransId="{A80FD7FD-17BA-4ABE-BCBC-B25B0501E2C4}"/>
    <dgm:cxn modelId="{DABEDEC5-B955-409E-9203-041D1FA13E75}" type="presOf" srcId="{36144673-2C4B-4EB1-8ED5-6420D485833A}" destId="{5EB639FC-E161-4BE8-AC8A-6006ABFD1DD6}" srcOrd="0" destOrd="0" presId="urn:microsoft.com/office/officeart/2008/layout/LinedList"/>
    <dgm:cxn modelId="{3B0119C9-70E8-40EF-B7F9-36597C7DD4C4}" srcId="{36144673-2C4B-4EB1-8ED5-6420D485833A}" destId="{E227ADAD-C1D3-4C49-8118-1497FE946E28}" srcOrd="0" destOrd="0" parTransId="{FEF3BC2A-DB26-4926-B3AA-FA0F5F21E132}" sibTransId="{7CE8A6F5-CD7C-4CC6-A952-335EFF3287FD}"/>
    <dgm:cxn modelId="{27176F06-9E85-4CF5-B376-05069C6D1E56}" srcId="{36144673-2C4B-4EB1-8ED5-6420D485833A}" destId="{40013DFD-D042-4FCF-8DCC-4B5E429358FA}" srcOrd="1" destOrd="0" parTransId="{45B75748-779B-4C67-AE04-58B9D33FDC11}" sibTransId="{D504FF25-C2FD-41B3-9A8F-14FAD4FCAB6C}"/>
    <dgm:cxn modelId="{27A1BA0B-56CC-4A8F-A66A-49277C97349E}" type="presOf" srcId="{8C178BDC-3073-4942-B432-5CC0534F7641}" destId="{889B3F11-17DE-4487-AD00-E6113ABD8D12}" srcOrd="0" destOrd="0" presId="urn:microsoft.com/office/officeart/2008/layout/LinedList"/>
    <dgm:cxn modelId="{64B27EE9-9CEA-465A-9162-68045EEA7137}" srcId="{36144673-2C4B-4EB1-8ED5-6420D485833A}" destId="{8C178BDC-3073-4942-B432-5CC0534F7641}" srcOrd="5" destOrd="0" parTransId="{86B246A0-3907-4B1C-BB7C-5E413D2B5EF0}" sibTransId="{D3C42669-E688-48A2-B62D-E17D54F0E4D7}"/>
    <dgm:cxn modelId="{853D0056-755C-4F5A-858E-87ACB4EF1104}" srcId="{36144673-2C4B-4EB1-8ED5-6420D485833A}" destId="{91CA79F1-B49A-4A58-82C6-6E259C522612}" srcOrd="4" destOrd="0" parTransId="{C7D5984B-5C2B-45CE-9DEF-CC8B6B6499A8}" sibTransId="{EC0A4FA6-2B09-484A-9410-E1C6BAF3C1A3}"/>
    <dgm:cxn modelId="{D083720F-1493-4CFC-8501-3738C1692D30}" type="presOf" srcId="{E227ADAD-C1D3-4C49-8118-1497FE946E28}" destId="{4F744381-DB88-478E-B455-A278E03EB26A}" srcOrd="0" destOrd="0" presId="urn:microsoft.com/office/officeart/2008/layout/LinedList"/>
    <dgm:cxn modelId="{F513DD2A-0324-44CF-AE83-F1E41D231D7E}" type="presOf" srcId="{40013DFD-D042-4FCF-8DCC-4B5E429358FA}" destId="{623B2995-52EA-438D-8ADE-93C932390FD0}" srcOrd="0" destOrd="0" presId="urn:microsoft.com/office/officeart/2008/layout/LinedList"/>
    <dgm:cxn modelId="{00A84E48-DC24-4D14-B662-7A4D4354B5F4}" type="presParOf" srcId="{5EB639FC-E161-4BE8-AC8A-6006ABFD1DD6}" destId="{D2AAC7CB-23F1-4920-9C83-C373BBEDE1D3}" srcOrd="0" destOrd="0" presId="urn:microsoft.com/office/officeart/2008/layout/LinedList"/>
    <dgm:cxn modelId="{46C0D240-52B3-428B-8684-0C7D59370B2F}" type="presParOf" srcId="{5EB639FC-E161-4BE8-AC8A-6006ABFD1DD6}" destId="{134DC5E0-9544-4882-B356-D829666389CA}" srcOrd="1" destOrd="0" presId="urn:microsoft.com/office/officeart/2008/layout/LinedList"/>
    <dgm:cxn modelId="{7AB876C1-ED27-429F-8AAF-E7E873A95E7B}" type="presParOf" srcId="{134DC5E0-9544-4882-B356-D829666389CA}" destId="{4F744381-DB88-478E-B455-A278E03EB26A}" srcOrd="0" destOrd="0" presId="urn:microsoft.com/office/officeart/2008/layout/LinedList"/>
    <dgm:cxn modelId="{66B46E80-1459-46FA-AA63-7D73BC626F6E}" type="presParOf" srcId="{134DC5E0-9544-4882-B356-D829666389CA}" destId="{43C4A26B-A95F-4FEC-8558-C76689832B24}" srcOrd="1" destOrd="0" presId="urn:microsoft.com/office/officeart/2008/layout/LinedList"/>
    <dgm:cxn modelId="{7C6CD55A-A268-4F64-9A6F-23CBD314934B}" type="presParOf" srcId="{5EB639FC-E161-4BE8-AC8A-6006ABFD1DD6}" destId="{9689B897-FAA2-4F55-AAFB-A730E9A3BFAB}" srcOrd="2" destOrd="0" presId="urn:microsoft.com/office/officeart/2008/layout/LinedList"/>
    <dgm:cxn modelId="{FEE916F3-5D60-4BED-B864-9DEB2019E5E3}" type="presParOf" srcId="{5EB639FC-E161-4BE8-AC8A-6006ABFD1DD6}" destId="{5E12A523-2272-4574-8453-0D7FB24B1322}" srcOrd="3" destOrd="0" presId="urn:microsoft.com/office/officeart/2008/layout/LinedList"/>
    <dgm:cxn modelId="{5A69AE03-411A-4EF7-B8BD-A7F6734D964E}" type="presParOf" srcId="{5E12A523-2272-4574-8453-0D7FB24B1322}" destId="{623B2995-52EA-438D-8ADE-93C932390FD0}" srcOrd="0" destOrd="0" presId="urn:microsoft.com/office/officeart/2008/layout/LinedList"/>
    <dgm:cxn modelId="{DD900185-AEA1-420B-A0A4-23530D6CCC61}" type="presParOf" srcId="{5E12A523-2272-4574-8453-0D7FB24B1322}" destId="{33F68F65-42AB-493E-8379-7AF77BB8B95F}" srcOrd="1" destOrd="0" presId="urn:microsoft.com/office/officeart/2008/layout/LinedList"/>
    <dgm:cxn modelId="{A31F61C5-335D-4C69-88D1-82F84904E092}" type="presParOf" srcId="{5EB639FC-E161-4BE8-AC8A-6006ABFD1DD6}" destId="{7B05136C-5D1E-4D65-AC9A-07E9AA7D9236}" srcOrd="4" destOrd="0" presId="urn:microsoft.com/office/officeart/2008/layout/LinedList"/>
    <dgm:cxn modelId="{4245CC40-2D1C-404C-820A-1E84F15FB9C7}" type="presParOf" srcId="{5EB639FC-E161-4BE8-AC8A-6006ABFD1DD6}" destId="{F972A7C9-AB77-47F7-AD89-00050987001E}" srcOrd="5" destOrd="0" presId="urn:microsoft.com/office/officeart/2008/layout/LinedList"/>
    <dgm:cxn modelId="{C05A65DF-EED3-48E1-8326-0D774B0DB9AC}" type="presParOf" srcId="{F972A7C9-AB77-47F7-AD89-00050987001E}" destId="{1DA47330-A2AB-4D08-A41F-715444CD1BA4}" srcOrd="0" destOrd="0" presId="urn:microsoft.com/office/officeart/2008/layout/LinedList"/>
    <dgm:cxn modelId="{6D3FDE5B-A352-4419-8303-1EF04FADEF3A}" type="presParOf" srcId="{F972A7C9-AB77-47F7-AD89-00050987001E}" destId="{FCF986CF-CC5A-48B7-875B-2FB0CB528A45}" srcOrd="1" destOrd="0" presId="urn:microsoft.com/office/officeart/2008/layout/LinedList"/>
    <dgm:cxn modelId="{D5BEC709-1670-4721-85E6-C5E2622A1FA1}" type="presParOf" srcId="{5EB639FC-E161-4BE8-AC8A-6006ABFD1DD6}" destId="{592C589C-B846-4EE7-8A36-0D2A840268DE}" srcOrd="6" destOrd="0" presId="urn:microsoft.com/office/officeart/2008/layout/LinedList"/>
    <dgm:cxn modelId="{9BBB05AC-F981-40CB-BE58-FEB462F278C4}" type="presParOf" srcId="{5EB639FC-E161-4BE8-AC8A-6006ABFD1DD6}" destId="{235E25DD-E844-4C77-ACB9-BEAC73F043A7}" srcOrd="7" destOrd="0" presId="urn:microsoft.com/office/officeart/2008/layout/LinedList"/>
    <dgm:cxn modelId="{B6B7DB60-387A-4810-8959-B9D0399BEA60}" type="presParOf" srcId="{235E25DD-E844-4C77-ACB9-BEAC73F043A7}" destId="{EDEE68A7-3EED-4103-A4EE-D3C8FF4DA88B}" srcOrd="0" destOrd="0" presId="urn:microsoft.com/office/officeart/2008/layout/LinedList"/>
    <dgm:cxn modelId="{D1B6C334-1AF9-4B6C-9E44-05327C293AB3}" type="presParOf" srcId="{235E25DD-E844-4C77-ACB9-BEAC73F043A7}" destId="{D2A2091E-C47B-42E7-8572-A17ECC202D4D}" srcOrd="1" destOrd="0" presId="urn:microsoft.com/office/officeart/2008/layout/LinedList"/>
    <dgm:cxn modelId="{CB0D709C-AE77-4C7F-8A44-9A562CCE245C}" type="presParOf" srcId="{5EB639FC-E161-4BE8-AC8A-6006ABFD1DD6}" destId="{DBA95ED1-A920-41A6-990C-78CB070B87EA}" srcOrd="8" destOrd="0" presId="urn:microsoft.com/office/officeart/2008/layout/LinedList"/>
    <dgm:cxn modelId="{0C9AAD41-6D72-4422-9A04-C4642AF3AF89}" type="presParOf" srcId="{5EB639FC-E161-4BE8-AC8A-6006ABFD1DD6}" destId="{3C80699C-FF6B-4BCE-91DB-6E28006F2B38}" srcOrd="9" destOrd="0" presId="urn:microsoft.com/office/officeart/2008/layout/LinedList"/>
    <dgm:cxn modelId="{49E2E3F6-1046-4843-8F6A-EB1C42F41461}" type="presParOf" srcId="{3C80699C-FF6B-4BCE-91DB-6E28006F2B38}" destId="{765C9753-F6E4-4228-8B60-8FBA256E6622}" srcOrd="0" destOrd="0" presId="urn:microsoft.com/office/officeart/2008/layout/LinedList"/>
    <dgm:cxn modelId="{251FFA8E-57C1-44FF-B424-F8A380999849}" type="presParOf" srcId="{3C80699C-FF6B-4BCE-91DB-6E28006F2B38}" destId="{F23D4E6E-3997-42E8-88E4-6CC6DD2C638D}" srcOrd="1" destOrd="0" presId="urn:microsoft.com/office/officeart/2008/layout/LinedList"/>
    <dgm:cxn modelId="{17F23F0F-097C-4EC4-8937-A34BE60667FC}" type="presParOf" srcId="{5EB639FC-E161-4BE8-AC8A-6006ABFD1DD6}" destId="{78B49A20-96A7-4B57-AC18-438332F04AE3}" srcOrd="10" destOrd="0" presId="urn:microsoft.com/office/officeart/2008/layout/LinedList"/>
    <dgm:cxn modelId="{F8039268-F983-4D27-B46D-C14BB2A21A7A}" type="presParOf" srcId="{5EB639FC-E161-4BE8-AC8A-6006ABFD1DD6}" destId="{1BEE0D7E-842A-4849-A394-DBCD68B4A471}" srcOrd="11" destOrd="0" presId="urn:microsoft.com/office/officeart/2008/layout/LinedList"/>
    <dgm:cxn modelId="{1FA4C29E-BB79-47C8-836C-43A3AE7EC0C0}" type="presParOf" srcId="{1BEE0D7E-842A-4849-A394-DBCD68B4A471}" destId="{889B3F11-17DE-4487-AD00-E6113ABD8D12}" srcOrd="0" destOrd="0" presId="urn:microsoft.com/office/officeart/2008/layout/LinedList"/>
    <dgm:cxn modelId="{774AD9E5-693E-4F6B-B024-B9F0F3F09844}" type="presParOf" srcId="{1BEE0D7E-842A-4849-A394-DBCD68B4A471}" destId="{766F8CED-07E5-4A0B-BA90-58362ED9021F}"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47FE14E-0018-4FAC-B65B-499D16D63171}">
      <dsp:nvSpPr>
        <dsp:cNvPr id="0" name=""/>
        <dsp:cNvSpPr/>
      </dsp:nvSpPr>
      <dsp:spPr>
        <a:xfrm>
          <a:off x="-7839921" y="-1198082"/>
          <a:ext cx="9330364" cy="9330364"/>
        </a:xfrm>
        <a:prstGeom prst="blockArc">
          <a:avLst>
            <a:gd name="adj1" fmla="val 18900000"/>
            <a:gd name="adj2" fmla="val 2700000"/>
            <a:gd name="adj3" fmla="val 232"/>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C3B1F-033C-46C5-A9E6-0778047D0B4D}">
      <dsp:nvSpPr>
        <dsp:cNvPr id="0" name=""/>
        <dsp:cNvSpPr/>
      </dsp:nvSpPr>
      <dsp:spPr>
        <a:xfrm>
          <a:off x="555082" y="365154"/>
          <a:ext cx="6104183" cy="73003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463" tIns="25400" rIns="25400" bIns="25400" numCol="1" spcCol="1270" anchor="ctr" anchorCtr="0">
          <a:noAutofit/>
        </a:bodyPr>
        <a:lstStyle/>
        <a:p>
          <a:pPr lvl="0" algn="l" defTabSz="444500">
            <a:lnSpc>
              <a:spcPct val="90000"/>
            </a:lnSpc>
            <a:spcBef>
              <a:spcPct val="0"/>
            </a:spcBef>
            <a:spcAft>
              <a:spcPct val="35000"/>
            </a:spcAft>
          </a:pPr>
          <a:r>
            <a:rPr lang="en-US" sz="1000" kern="1200" dirty="0" smtClean="0">
              <a:latin typeface="Liberation Sans"/>
            </a:rPr>
            <a:t>Implementation of key recommendations of the TVET strategy  particularly focusing on the role of the AUC. </a:t>
          </a:r>
          <a:endParaRPr lang="en-US" sz="1000" kern="1200" dirty="0">
            <a:latin typeface="Liberation Sans"/>
          </a:endParaRPr>
        </a:p>
      </dsp:txBody>
      <dsp:txXfrm>
        <a:off x="555082" y="365154"/>
        <a:ext cx="6104183" cy="730032"/>
      </dsp:txXfrm>
    </dsp:sp>
    <dsp:sp modelId="{88136F58-0745-4E5E-A7E3-A011CF4AA86B}">
      <dsp:nvSpPr>
        <dsp:cNvPr id="0" name=""/>
        <dsp:cNvSpPr/>
      </dsp:nvSpPr>
      <dsp:spPr>
        <a:xfrm>
          <a:off x="98812" y="273900"/>
          <a:ext cx="912540" cy="91254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5BEEDF-0072-4D95-9397-B49013F513C5}">
      <dsp:nvSpPr>
        <dsp:cNvPr id="0" name=""/>
        <dsp:cNvSpPr/>
      </dsp:nvSpPr>
      <dsp:spPr>
        <a:xfrm>
          <a:off x="1155584" y="1460065"/>
          <a:ext cx="5503682" cy="730032"/>
        </a:xfrm>
        <a:prstGeom prst="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463" tIns="25400" rIns="25400" bIns="25400" numCol="1" spcCol="1270" anchor="ctr" anchorCtr="0">
          <a:noAutofit/>
        </a:bodyPr>
        <a:lstStyle/>
        <a:p>
          <a:pPr lvl="0" algn="l" defTabSz="444500">
            <a:lnSpc>
              <a:spcPct val="90000"/>
            </a:lnSpc>
            <a:spcBef>
              <a:spcPct val="0"/>
            </a:spcBef>
            <a:spcAft>
              <a:spcPct val="35000"/>
            </a:spcAft>
          </a:pPr>
          <a:r>
            <a:rPr lang="en-US" sz="1000" kern="1200" smtClean="0">
              <a:latin typeface="Liberation Sans"/>
            </a:rPr>
            <a:t>Engage with REC’s on TVET implementation to ensure regional harmonization of policies and sustainability</a:t>
          </a:r>
          <a:endParaRPr lang="en-US" sz="1000" kern="1200" dirty="0" smtClean="0">
            <a:latin typeface="Liberation Sans"/>
          </a:endParaRPr>
        </a:p>
      </dsp:txBody>
      <dsp:txXfrm>
        <a:off x="1155584" y="1460065"/>
        <a:ext cx="5503682" cy="730032"/>
      </dsp:txXfrm>
    </dsp:sp>
    <dsp:sp modelId="{C6FC7143-3836-4252-B1CB-3DDEE1738741}">
      <dsp:nvSpPr>
        <dsp:cNvPr id="0" name=""/>
        <dsp:cNvSpPr/>
      </dsp:nvSpPr>
      <dsp:spPr>
        <a:xfrm>
          <a:off x="699314" y="1368811"/>
          <a:ext cx="912540" cy="912540"/>
        </a:xfrm>
        <a:prstGeom prst="ellipse">
          <a:avLst/>
        </a:prstGeom>
        <a:solidFill>
          <a:schemeClr val="lt1">
            <a:hueOff val="0"/>
            <a:satOff val="0"/>
            <a:lumOff val="0"/>
            <a:alphaOff val="0"/>
          </a:schemeClr>
        </a:solidFill>
        <a:ln w="25400" cap="flat" cmpd="sng" algn="ctr">
          <a:solidFill>
            <a:schemeClr val="accent3">
              <a:hueOff val="2250053"/>
              <a:satOff val="-3376"/>
              <a:lumOff val="-549"/>
              <a:alphaOff val="0"/>
            </a:schemeClr>
          </a:solidFill>
          <a:prstDash val="solid"/>
        </a:ln>
        <a:effectLst/>
      </dsp:spPr>
      <dsp:style>
        <a:lnRef idx="2">
          <a:scrgbClr r="0" g="0" b="0"/>
        </a:lnRef>
        <a:fillRef idx="1">
          <a:scrgbClr r="0" g="0" b="0"/>
        </a:fillRef>
        <a:effectRef idx="0">
          <a:scrgbClr r="0" g="0" b="0"/>
        </a:effectRef>
        <a:fontRef idx="minor"/>
      </dsp:style>
    </dsp:sp>
    <dsp:sp modelId="{6B8F4A7E-4B15-42BD-B9EE-AC0934CCCF83}">
      <dsp:nvSpPr>
        <dsp:cNvPr id="0" name=""/>
        <dsp:cNvSpPr/>
      </dsp:nvSpPr>
      <dsp:spPr>
        <a:xfrm>
          <a:off x="1430178" y="2554975"/>
          <a:ext cx="5229087" cy="730032"/>
        </a:xfrm>
        <a:prstGeom prst="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463" tIns="25400" rIns="25400" bIns="25400" numCol="1" spcCol="1270" anchor="ctr" anchorCtr="0">
          <a:noAutofit/>
        </a:bodyPr>
        <a:lstStyle/>
        <a:p>
          <a:pPr lvl="0" algn="l" defTabSz="444500">
            <a:lnSpc>
              <a:spcPct val="90000"/>
            </a:lnSpc>
            <a:spcBef>
              <a:spcPct val="0"/>
            </a:spcBef>
            <a:spcAft>
              <a:spcPct val="35000"/>
            </a:spcAft>
          </a:pPr>
          <a:r>
            <a:rPr lang="en-US" sz="1000" kern="1200" smtClean="0">
              <a:latin typeface="Liberation Sans"/>
            </a:rPr>
            <a:t>Coordinate a continental TVET partnership with participation from various stakeholder organizations. These include RECs, UN agencies, Other AU Organs, CSOs and Donor Agencies. This partnership is focused on drawing strength from collaboration and reducing duplication of efforts on the continent.</a:t>
          </a:r>
          <a:endParaRPr lang="en-US" sz="1000" kern="1200" dirty="0" smtClean="0">
            <a:latin typeface="Liberation Sans"/>
          </a:endParaRPr>
        </a:p>
      </dsp:txBody>
      <dsp:txXfrm>
        <a:off x="1430178" y="2554975"/>
        <a:ext cx="5229087" cy="730032"/>
      </dsp:txXfrm>
    </dsp:sp>
    <dsp:sp modelId="{FA959FE8-5DCA-45BB-A13D-6D087468E08F}">
      <dsp:nvSpPr>
        <dsp:cNvPr id="0" name=""/>
        <dsp:cNvSpPr/>
      </dsp:nvSpPr>
      <dsp:spPr>
        <a:xfrm>
          <a:off x="973908" y="2463721"/>
          <a:ext cx="912540" cy="912540"/>
        </a:xfrm>
        <a:prstGeom prst="ellipse">
          <a:avLst/>
        </a:prstGeom>
        <a:solidFill>
          <a:schemeClr val="lt1">
            <a:hueOff val="0"/>
            <a:satOff val="0"/>
            <a:lumOff val="0"/>
            <a:alphaOff val="0"/>
          </a:schemeClr>
        </a:solidFill>
        <a:ln w="25400" cap="flat" cmpd="sng" algn="ctr">
          <a:solidFill>
            <a:schemeClr val="accent3">
              <a:hueOff val="4500106"/>
              <a:satOff val="-6752"/>
              <a:lumOff val="-1098"/>
              <a:alphaOff val="0"/>
            </a:schemeClr>
          </a:solidFill>
          <a:prstDash val="solid"/>
        </a:ln>
        <a:effectLst/>
      </dsp:spPr>
      <dsp:style>
        <a:lnRef idx="2">
          <a:scrgbClr r="0" g="0" b="0"/>
        </a:lnRef>
        <a:fillRef idx="1">
          <a:scrgbClr r="0" g="0" b="0"/>
        </a:fillRef>
        <a:effectRef idx="0">
          <a:scrgbClr r="0" g="0" b="0"/>
        </a:effectRef>
        <a:fontRef idx="minor"/>
      </dsp:style>
    </dsp:sp>
    <dsp:sp modelId="{D11DC514-A195-4E82-AB05-CC286C39696B}">
      <dsp:nvSpPr>
        <dsp:cNvPr id="0" name=""/>
        <dsp:cNvSpPr/>
      </dsp:nvSpPr>
      <dsp:spPr>
        <a:xfrm>
          <a:off x="1430178" y="3649192"/>
          <a:ext cx="5229087" cy="730032"/>
        </a:xfrm>
        <a:prstGeom prst="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463" tIns="25400" rIns="25400" bIns="25400" numCol="1" spcCol="1270" anchor="ctr" anchorCtr="0">
          <a:noAutofit/>
        </a:bodyPr>
        <a:lstStyle/>
        <a:p>
          <a:pPr lvl="0" algn="l" defTabSz="444500">
            <a:lnSpc>
              <a:spcPct val="90000"/>
            </a:lnSpc>
            <a:spcBef>
              <a:spcPct val="0"/>
            </a:spcBef>
            <a:spcAft>
              <a:spcPct val="35000"/>
            </a:spcAft>
          </a:pPr>
          <a:r>
            <a:rPr lang="en-US" sz="1000" kern="1200" smtClean="0">
              <a:latin typeface="Liberation Sans"/>
            </a:rPr>
            <a:t>Establish and continuously engage with a TVET group of experts who will provide technical support to the AUC </a:t>
          </a:r>
          <a:endParaRPr lang="en-US" sz="1000" kern="1200" dirty="0">
            <a:latin typeface="Liberation Sans"/>
          </a:endParaRPr>
        </a:p>
      </dsp:txBody>
      <dsp:txXfrm>
        <a:off x="1430178" y="3649192"/>
        <a:ext cx="5229087" cy="730032"/>
      </dsp:txXfrm>
    </dsp:sp>
    <dsp:sp modelId="{842F06CC-E4C7-408F-B4BD-76D1A9BCF67E}">
      <dsp:nvSpPr>
        <dsp:cNvPr id="0" name=""/>
        <dsp:cNvSpPr/>
      </dsp:nvSpPr>
      <dsp:spPr>
        <a:xfrm>
          <a:off x="973908" y="3557938"/>
          <a:ext cx="912540" cy="912540"/>
        </a:xfrm>
        <a:prstGeom prst="ellipse">
          <a:avLst/>
        </a:prstGeom>
        <a:solidFill>
          <a:schemeClr val="lt1">
            <a:hueOff val="0"/>
            <a:satOff val="0"/>
            <a:lumOff val="0"/>
            <a:alphaOff val="0"/>
          </a:schemeClr>
        </a:solidFill>
        <a:ln w="25400" cap="flat" cmpd="sng" algn="ctr">
          <a:solidFill>
            <a:schemeClr val="accent3">
              <a:hueOff val="6750158"/>
              <a:satOff val="-10128"/>
              <a:lumOff val="-1647"/>
              <a:alphaOff val="0"/>
            </a:schemeClr>
          </a:solidFill>
          <a:prstDash val="solid"/>
        </a:ln>
        <a:effectLst/>
      </dsp:spPr>
      <dsp:style>
        <a:lnRef idx="2">
          <a:scrgbClr r="0" g="0" b="0"/>
        </a:lnRef>
        <a:fillRef idx="1">
          <a:scrgbClr r="0" g="0" b="0"/>
        </a:fillRef>
        <a:effectRef idx="0">
          <a:scrgbClr r="0" g="0" b="0"/>
        </a:effectRef>
        <a:fontRef idx="minor"/>
      </dsp:style>
    </dsp:sp>
    <dsp:sp modelId="{919BF838-3276-4778-9F60-7B3D881458FE}">
      <dsp:nvSpPr>
        <dsp:cNvPr id="0" name=""/>
        <dsp:cNvSpPr/>
      </dsp:nvSpPr>
      <dsp:spPr>
        <a:xfrm>
          <a:off x="1155584" y="4744102"/>
          <a:ext cx="5503682" cy="730032"/>
        </a:xfrm>
        <a:prstGeom prst="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463" tIns="25400" rIns="25400" bIns="25400" numCol="1" spcCol="1270" anchor="ctr" anchorCtr="0">
          <a:noAutofit/>
        </a:bodyPr>
        <a:lstStyle/>
        <a:p>
          <a:pPr lvl="0" algn="l" defTabSz="444500">
            <a:lnSpc>
              <a:spcPct val="90000"/>
            </a:lnSpc>
            <a:spcBef>
              <a:spcPct val="0"/>
            </a:spcBef>
            <a:spcAft>
              <a:spcPct val="35000"/>
            </a:spcAft>
          </a:pPr>
          <a:r>
            <a:rPr lang="en-US" sz="1000" kern="1200" smtClean="0">
              <a:latin typeface="Liberation Sans"/>
            </a:rPr>
            <a:t>Support the identified TVET reference centres and develop a good practices document</a:t>
          </a:r>
          <a:endParaRPr lang="en-US" sz="1000" kern="1200" dirty="0">
            <a:latin typeface="Liberation Sans"/>
          </a:endParaRPr>
        </a:p>
      </dsp:txBody>
      <dsp:txXfrm>
        <a:off x="1155584" y="4744102"/>
        <a:ext cx="5503682" cy="730032"/>
      </dsp:txXfrm>
    </dsp:sp>
    <dsp:sp modelId="{9D220544-CA9E-4110-864A-A36FE36D66A2}">
      <dsp:nvSpPr>
        <dsp:cNvPr id="0" name=""/>
        <dsp:cNvSpPr/>
      </dsp:nvSpPr>
      <dsp:spPr>
        <a:xfrm>
          <a:off x="699314" y="4652848"/>
          <a:ext cx="912540" cy="912540"/>
        </a:xfrm>
        <a:prstGeom prst="ellipse">
          <a:avLst/>
        </a:prstGeom>
        <a:solidFill>
          <a:schemeClr val="lt1">
            <a:hueOff val="0"/>
            <a:satOff val="0"/>
            <a:lumOff val="0"/>
            <a:alphaOff val="0"/>
          </a:schemeClr>
        </a:solidFill>
        <a:ln w="25400" cap="flat" cmpd="sng" algn="ctr">
          <a:solidFill>
            <a:schemeClr val="accent3">
              <a:hueOff val="9000211"/>
              <a:satOff val="-13504"/>
              <a:lumOff val="-2196"/>
              <a:alphaOff val="0"/>
            </a:schemeClr>
          </a:solidFill>
          <a:prstDash val="solid"/>
        </a:ln>
        <a:effectLst/>
      </dsp:spPr>
      <dsp:style>
        <a:lnRef idx="2">
          <a:scrgbClr r="0" g="0" b="0"/>
        </a:lnRef>
        <a:fillRef idx="1">
          <a:scrgbClr r="0" g="0" b="0"/>
        </a:fillRef>
        <a:effectRef idx="0">
          <a:scrgbClr r="0" g="0" b="0"/>
        </a:effectRef>
        <a:fontRef idx="minor"/>
      </dsp:style>
    </dsp:sp>
    <dsp:sp modelId="{394E72FA-3F15-4C50-A296-7331971F8F22}">
      <dsp:nvSpPr>
        <dsp:cNvPr id="0" name=""/>
        <dsp:cNvSpPr/>
      </dsp:nvSpPr>
      <dsp:spPr>
        <a:xfrm>
          <a:off x="555082" y="5839012"/>
          <a:ext cx="6104183" cy="730032"/>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9463" tIns="25400" rIns="25400" bIns="25400" numCol="1" spcCol="1270" anchor="ctr" anchorCtr="0">
          <a:noAutofit/>
        </a:bodyPr>
        <a:lstStyle/>
        <a:p>
          <a:pPr lvl="0" algn="l" defTabSz="444500">
            <a:lnSpc>
              <a:spcPct val="90000"/>
            </a:lnSpc>
            <a:spcBef>
              <a:spcPct val="0"/>
            </a:spcBef>
            <a:spcAft>
              <a:spcPct val="35000"/>
            </a:spcAft>
          </a:pPr>
          <a:r>
            <a:rPr lang="en-US" sz="1000" kern="1200" dirty="0" smtClean="0">
              <a:latin typeface="Liberation Sans"/>
            </a:rPr>
            <a:t>Organize a capacity building workshop aimed at showcasing good practices and increasing TVET managers’ capacity to achieve these. Interventions shall focus on partnership management, technology mediated learning, competency based learning, entrepreneurial skills development amongst others </a:t>
          </a:r>
          <a:endParaRPr lang="en-US" sz="1000" kern="1200" dirty="0">
            <a:latin typeface="Liberation Sans"/>
          </a:endParaRPr>
        </a:p>
      </dsp:txBody>
      <dsp:txXfrm>
        <a:off x="555082" y="5839012"/>
        <a:ext cx="6104183" cy="730032"/>
      </dsp:txXfrm>
    </dsp:sp>
    <dsp:sp modelId="{7755F8C5-4293-4FA3-92AF-0BF07801E95E}">
      <dsp:nvSpPr>
        <dsp:cNvPr id="0" name=""/>
        <dsp:cNvSpPr/>
      </dsp:nvSpPr>
      <dsp:spPr>
        <a:xfrm>
          <a:off x="98812" y="5747758"/>
          <a:ext cx="912540" cy="912540"/>
        </a:xfrm>
        <a:prstGeom prst="ellipse">
          <a:avLst/>
        </a:prstGeom>
        <a:solidFill>
          <a:schemeClr val="lt1">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FACDD1-A3FA-4D57-89DF-41C21D6462B0}"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641146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ACDD1-A3FA-4D57-89DF-41C21D6462B0}"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389713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ACDD1-A3FA-4D57-89DF-41C21D6462B0}"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1338538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FACDD1-A3FA-4D57-89DF-41C21D6462B0}"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38144282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FACDD1-A3FA-4D57-89DF-41C21D6462B0}" type="datetimeFigureOut">
              <a:rPr lang="en-US" smtClean="0"/>
              <a:pPr/>
              <a:t>5/3/2014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8832937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FACDD1-A3FA-4D57-89DF-41C21D6462B0}" type="datetimeFigureOut">
              <a:rPr lang="en-US" smtClean="0"/>
              <a:pPr/>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1273633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FACDD1-A3FA-4D57-89DF-41C21D6462B0}" type="datetimeFigureOut">
              <a:rPr lang="en-US" smtClean="0"/>
              <a:pPr/>
              <a:t>5/3/2014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1861448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0FACDD1-A3FA-4D57-89DF-41C21D6462B0}" type="datetimeFigureOut">
              <a:rPr lang="en-US" smtClean="0"/>
              <a:pPr/>
              <a:t>5/3/2014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BDBC8C-C019-48E4-8E5D-4882621BC813}" type="slidenum">
              <a:rPr lang="en-US" smtClean="0"/>
              <a:pPr/>
              <a:t>‹N°›</a:t>
            </a:fld>
            <a:endParaRPr lang="en-US"/>
          </a:p>
        </p:txBody>
      </p:sp>
      <p:sp>
        <p:nvSpPr>
          <p:cNvPr id="8" name="Media Placeholder 7"/>
          <p:cNvSpPr>
            <a:spLocks noGrp="1"/>
          </p:cNvSpPr>
          <p:nvPr>
            <p:ph type="media" sz="quarter" idx="13"/>
          </p:nvPr>
        </p:nvSpPr>
        <p:spPr>
          <a:xfrm>
            <a:off x="1447800" y="1600200"/>
            <a:ext cx="6324600" cy="3962400"/>
          </a:xfrm>
        </p:spPr>
        <p:txBody>
          <a:bodyPr/>
          <a:lstStyle/>
          <a:p>
            <a:endParaRPr lang="en-US"/>
          </a:p>
        </p:txBody>
      </p:sp>
    </p:spTree>
    <p:extLst>
      <p:ext uri="{BB962C8B-B14F-4D97-AF65-F5344CB8AC3E}">
        <p14:creationId xmlns:p14="http://schemas.microsoft.com/office/powerpoint/2010/main" xmlns="" val="39521906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FACDD1-A3FA-4D57-89DF-41C21D6462B0}" type="datetimeFigureOut">
              <a:rPr lang="en-US" smtClean="0"/>
              <a:pPr/>
              <a:t>5/3/2014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2987644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ACDD1-A3FA-4D57-89DF-41C21D6462B0}" type="datetimeFigureOut">
              <a:rPr lang="en-US" smtClean="0"/>
              <a:pPr/>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40984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FACDD1-A3FA-4D57-89DF-41C21D6462B0}" type="datetimeFigureOut">
              <a:rPr lang="en-US" smtClean="0"/>
              <a:pPr/>
              <a:t>5/3/2014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2055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gGrid">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ACDD1-A3FA-4D57-89DF-41C21D6462B0}" type="datetimeFigureOut">
              <a:rPr lang="en-US" smtClean="0"/>
              <a:pPr/>
              <a:t>5/3/2014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BDBC8C-C019-48E4-8E5D-4882621BC813}" type="slidenum">
              <a:rPr lang="en-US" smtClean="0"/>
              <a:pPr/>
              <a:t>‹N°›</a:t>
            </a:fld>
            <a:endParaRPr lang="en-US"/>
          </a:p>
        </p:txBody>
      </p:sp>
    </p:spTree>
    <p:extLst>
      <p:ext uri="{BB962C8B-B14F-4D97-AF65-F5344CB8AC3E}">
        <p14:creationId xmlns:p14="http://schemas.microsoft.com/office/powerpoint/2010/main" xmlns="" val="4150539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95600" y="1371600"/>
            <a:ext cx="3429000" cy="3429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smtClean="0">
              <a:solidFill>
                <a:schemeClr val="bg1"/>
              </a:solidFill>
              <a:latin typeface="Nevis" pitchFamily="2" charset="0"/>
            </a:endParaRPr>
          </a:p>
          <a:p>
            <a:pPr algn="ctr"/>
            <a:r>
              <a:rPr lang="en-US" sz="3200" b="1" dirty="0" smtClean="0">
                <a:solidFill>
                  <a:schemeClr val="bg1"/>
                </a:solidFill>
                <a:latin typeface="Nevis" pitchFamily="2" charset="0"/>
              </a:rPr>
              <a:t>The </a:t>
            </a:r>
            <a:r>
              <a:rPr lang="en-US" sz="3200" b="1" dirty="0">
                <a:solidFill>
                  <a:schemeClr val="bg1"/>
                </a:solidFill>
                <a:latin typeface="Nevis" pitchFamily="2" charset="0"/>
              </a:rPr>
              <a:t>AUC TVET Strategy for Youth Employment</a:t>
            </a:r>
            <a:r>
              <a:rPr lang="en-US" sz="3600" b="1" dirty="0">
                <a:solidFill>
                  <a:schemeClr val="bg1"/>
                </a:solidFill>
                <a:latin typeface="Nevis" pitchFamily="2" charset="0"/>
              </a:rPr>
              <a:t/>
            </a:r>
            <a:br>
              <a:rPr lang="en-US" sz="3600" b="1" dirty="0">
                <a:solidFill>
                  <a:schemeClr val="bg1"/>
                </a:solidFill>
                <a:latin typeface="Nevis" pitchFamily="2" charset="0"/>
              </a:rPr>
            </a:br>
            <a:endParaRPr lang="en-US" sz="3600" b="1" dirty="0">
              <a:solidFill>
                <a:schemeClr val="bg1"/>
              </a:solidFill>
              <a:latin typeface="Nevis" pitchFamily="2" charset="0"/>
            </a:endParaRPr>
          </a:p>
        </p:txBody>
      </p:sp>
      <p:cxnSp>
        <p:nvCxnSpPr>
          <p:cNvPr id="3" name="Straight Connector 2"/>
          <p:cNvCxnSpPr>
            <a:stCxn id="4" idx="4"/>
          </p:cNvCxnSpPr>
          <p:nvPr/>
        </p:nvCxnSpPr>
        <p:spPr>
          <a:xfrm>
            <a:off x="4610100" y="4800600"/>
            <a:ext cx="0" cy="17525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4381500" y="6477000"/>
            <a:ext cx="380999" cy="380999"/>
            <a:chOff x="8553450" y="6267450"/>
            <a:chExt cx="590550" cy="590550"/>
          </a:xfrm>
        </p:grpSpPr>
        <p:sp>
          <p:nvSpPr>
            <p:cNvPr id="6" name="Rectangle 5">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rot="5400000">
              <a:off x="8762603" y="6390481"/>
              <a:ext cx="172244" cy="344488"/>
              <a:chOff x="2819400" y="1752600"/>
              <a:chExt cx="914400" cy="1828800"/>
            </a:xfrm>
          </p:grpSpPr>
          <p:cxnSp>
            <p:nvCxnSpPr>
              <p:cNvPr id="8" name="Straight Connector 7">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2" name="Rectangle 1"/>
          <p:cNvSpPr/>
          <p:nvPr/>
        </p:nvSpPr>
        <p:spPr>
          <a:xfrm>
            <a:off x="134287" y="6224966"/>
            <a:ext cx="2364815" cy="369332"/>
          </a:xfrm>
          <a:prstGeom prst="rect">
            <a:avLst/>
          </a:prstGeom>
        </p:spPr>
        <p:txBody>
          <a:bodyPr wrap="none">
            <a:spAutoFit/>
          </a:bodyPr>
          <a:lstStyle/>
          <a:p>
            <a:pPr algn="r"/>
            <a:r>
              <a:rPr lang="en-US" dirty="0" smtClean="0">
                <a:solidFill>
                  <a:srgbClr val="00B050"/>
                </a:solidFill>
                <a:latin typeface="Arial" pitchFamily="34" charset="0"/>
                <a:cs typeface="Arial" pitchFamily="34" charset="0"/>
              </a:rPr>
              <a:t>Windhoek, </a:t>
            </a:r>
            <a:r>
              <a:rPr lang="en-US" dirty="0">
                <a:solidFill>
                  <a:srgbClr val="00B050"/>
                </a:solidFill>
                <a:latin typeface="Arial" pitchFamily="34" charset="0"/>
                <a:cs typeface="Arial" pitchFamily="34" charset="0"/>
              </a:rPr>
              <a:t>April 2014</a:t>
            </a:r>
          </a:p>
        </p:txBody>
      </p:sp>
      <p:sp>
        <p:nvSpPr>
          <p:cNvPr id="10" name="Rectangle 9"/>
          <p:cNvSpPr/>
          <p:nvPr/>
        </p:nvSpPr>
        <p:spPr>
          <a:xfrm>
            <a:off x="5334000" y="5910143"/>
            <a:ext cx="3581400" cy="800219"/>
          </a:xfrm>
          <a:prstGeom prst="rect">
            <a:avLst/>
          </a:prstGeom>
        </p:spPr>
        <p:txBody>
          <a:bodyPr wrap="square">
            <a:spAutoFit/>
          </a:bodyPr>
          <a:lstStyle/>
          <a:p>
            <a:pPr algn="ctr"/>
            <a:r>
              <a:rPr lang="en-US" b="1" dirty="0" smtClean="0">
                <a:solidFill>
                  <a:srgbClr val="00B050"/>
                </a:solidFill>
                <a:latin typeface="Arial" pitchFamily="34" charset="0"/>
                <a:cs typeface="Arial" pitchFamily="34" charset="0"/>
              </a:rPr>
              <a:t>Prudence Ngwenya</a:t>
            </a:r>
            <a:endParaRPr lang="en-US" b="1" dirty="0">
              <a:solidFill>
                <a:srgbClr val="00B050"/>
              </a:solidFill>
              <a:latin typeface="Arial" pitchFamily="34" charset="0"/>
              <a:cs typeface="Arial" pitchFamily="34" charset="0"/>
            </a:endParaRPr>
          </a:p>
          <a:p>
            <a:pPr algn="ctr"/>
            <a:r>
              <a:rPr lang="en-US" sz="1400" smtClean="0">
                <a:solidFill>
                  <a:srgbClr val="00B050"/>
                </a:solidFill>
                <a:latin typeface="Arial" pitchFamily="34" charset="0"/>
                <a:cs typeface="Arial" pitchFamily="34" charset="0"/>
              </a:rPr>
              <a:t>Department </a:t>
            </a:r>
            <a:r>
              <a:rPr lang="en-US" sz="1400" dirty="0">
                <a:solidFill>
                  <a:srgbClr val="00B050"/>
                </a:solidFill>
                <a:latin typeface="Arial" pitchFamily="34" charset="0"/>
                <a:cs typeface="Arial" pitchFamily="34" charset="0"/>
              </a:rPr>
              <a:t>f</a:t>
            </a:r>
            <a:r>
              <a:rPr lang="en-US" sz="1400" smtClean="0">
                <a:solidFill>
                  <a:srgbClr val="00B050"/>
                </a:solidFill>
                <a:latin typeface="Arial" pitchFamily="34" charset="0"/>
                <a:cs typeface="Arial" pitchFamily="34" charset="0"/>
              </a:rPr>
              <a:t>or </a:t>
            </a:r>
            <a:r>
              <a:rPr lang="en-US" sz="1400" dirty="0" smtClean="0">
                <a:solidFill>
                  <a:srgbClr val="00B050"/>
                </a:solidFill>
                <a:latin typeface="Arial" pitchFamily="34" charset="0"/>
                <a:cs typeface="Arial" pitchFamily="34" charset="0"/>
              </a:rPr>
              <a:t>Human Resources Science </a:t>
            </a:r>
            <a:r>
              <a:rPr lang="en-US" sz="1400" dirty="0">
                <a:solidFill>
                  <a:srgbClr val="00B050"/>
                </a:solidFill>
                <a:latin typeface="Arial" pitchFamily="34" charset="0"/>
                <a:cs typeface="Arial" pitchFamily="34" charset="0"/>
              </a:rPr>
              <a:t>&amp; </a:t>
            </a:r>
            <a:r>
              <a:rPr lang="en-US" sz="1400" dirty="0" smtClean="0">
                <a:solidFill>
                  <a:srgbClr val="00B050"/>
                </a:solidFill>
                <a:latin typeface="Arial" pitchFamily="34" charset="0"/>
                <a:cs typeface="Arial" pitchFamily="34" charset="0"/>
              </a:rPr>
              <a:t>Technology</a:t>
            </a:r>
            <a:endParaRPr lang="en-US" sz="1400"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xmlns="" val="1901143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750"/>
                                        <p:tgtEl>
                                          <p:spTgt spid="3"/>
                                        </p:tgtEl>
                                      </p:cBhvr>
                                    </p:animEffect>
                                  </p:childTnLst>
                                </p:cTn>
                              </p:par>
                            </p:childTnLst>
                          </p:cTn>
                        </p:par>
                        <p:par>
                          <p:cTn id="8" fill="hold">
                            <p:stCondLst>
                              <p:cond delay="750"/>
                            </p:stCondLst>
                            <p:childTnLst>
                              <p:par>
                                <p:cTn id="9" presetID="6"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ircle(in)">
                                      <p:cBhvr>
                                        <p:cTn id="11" dur="2000"/>
                                        <p:tgtEl>
                                          <p:spTgt spid="4"/>
                                        </p:tgtEl>
                                      </p:cBhvr>
                                    </p:animEffect>
                                  </p:childTnLst>
                                </p:cTn>
                              </p:par>
                              <p:par>
                                <p:cTn id="12" presetID="22" presetClass="entr" presetSubtype="1" fill="hold" nodeType="withEffect">
                                  <p:stCondLst>
                                    <p:cond delay="1400"/>
                                  </p:stCondLst>
                                  <p:childTnLst>
                                    <p:set>
                                      <p:cBhvr>
                                        <p:cTn id="13" dur="1" fill="hold">
                                          <p:stCondLst>
                                            <p:cond delay="0"/>
                                          </p:stCondLst>
                                        </p:cTn>
                                        <p:tgtEl>
                                          <p:spTgt spid="5"/>
                                        </p:tgtEl>
                                        <p:attrNameLst>
                                          <p:attrName>style.visibility</p:attrName>
                                        </p:attrNameLst>
                                      </p:cBhvr>
                                      <p:to>
                                        <p:strVal val="visible"/>
                                      </p:to>
                                    </p:set>
                                    <p:animEffect transition="in" filter="wipe(up)">
                                      <p:cBhvr>
                                        <p:cTn id="14" dur="300"/>
                                        <p:tgtEl>
                                          <p:spTgt spid="5"/>
                                        </p:tgtEl>
                                      </p:cBhvr>
                                    </p:animEffect>
                                  </p:childTnLst>
                                </p:cTn>
                              </p:par>
                            </p:childTnLst>
                          </p:cTn>
                        </p:par>
                        <p:par>
                          <p:cTn id="15" fill="hold">
                            <p:stCondLst>
                              <p:cond delay="2750"/>
                            </p:stCondLst>
                            <p:childTnLst>
                              <p:par>
                                <p:cTn id="16" presetID="2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down)">
                                      <p:cBhvr>
                                        <p:cTn id="18" dur="500"/>
                                        <p:tgtEl>
                                          <p:spTgt spid="10"/>
                                        </p:tgtEl>
                                      </p:cBhvr>
                                    </p:animEffect>
                                  </p:childTnLst>
                                </p:cTn>
                              </p:par>
                            </p:childTnLst>
                          </p:cTn>
                        </p:par>
                        <p:par>
                          <p:cTn id="19" fill="hold">
                            <p:stCondLst>
                              <p:cond delay="3250"/>
                            </p:stCondLst>
                            <p:childTnLst>
                              <p:par>
                                <p:cTn id="20" presetID="22" presetClass="entr" presetSubtype="4"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down)">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rot="10800000">
            <a:off x="8763000" y="6477000"/>
            <a:ext cx="380999" cy="380999"/>
            <a:chOff x="8553450" y="6267450"/>
            <a:chExt cx="590550" cy="590550"/>
          </a:xfrm>
        </p:grpSpPr>
        <p:sp>
          <p:nvSpPr>
            <p:cNvPr id="12" name="Rectangle 11">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4572000" y="2154887"/>
            <a:ext cx="3886200" cy="571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dirty="0" smtClean="0">
                <a:solidFill>
                  <a:schemeClr val="bg1"/>
                </a:solidFill>
                <a:latin typeface="Nevis" pitchFamily="2" charset="0"/>
              </a:rPr>
              <a:t>CONTACT</a:t>
            </a:r>
            <a:r>
              <a:rPr lang="en-US" sz="4000" dirty="0" smtClean="0">
                <a:solidFill>
                  <a:schemeClr val="tx1">
                    <a:lumMod val="75000"/>
                    <a:lumOff val="25000"/>
                  </a:schemeClr>
                </a:solidFill>
                <a:latin typeface="Nevis" pitchFamily="2" charset="0"/>
              </a:rPr>
              <a:t> </a:t>
            </a:r>
            <a:endParaRPr lang="en-US" sz="4000" dirty="0">
              <a:solidFill>
                <a:schemeClr val="tx1">
                  <a:lumMod val="75000"/>
                  <a:lumOff val="25000"/>
                </a:schemeClr>
              </a:solidFill>
              <a:latin typeface="Nevis" pitchFamily="2" charset="0"/>
            </a:endParaRPr>
          </a:p>
        </p:txBody>
      </p:sp>
      <p:cxnSp>
        <p:nvCxnSpPr>
          <p:cNvPr id="16" name="Straight Connector 15"/>
          <p:cNvCxnSpPr/>
          <p:nvPr/>
        </p:nvCxnSpPr>
        <p:spPr>
          <a:xfrm>
            <a:off x="4572000" y="0"/>
            <a:ext cx="0" cy="685800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8" name="Content Placeholder 10"/>
          <p:cNvSpPr txBox="1">
            <a:spLocks/>
          </p:cNvSpPr>
          <p:nvPr/>
        </p:nvSpPr>
        <p:spPr>
          <a:xfrm>
            <a:off x="4648199" y="2812875"/>
            <a:ext cx="4305299" cy="37403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1200" b="1" i="1" kern="3000" spc="30" dirty="0" smtClean="0">
                <a:solidFill>
                  <a:schemeClr val="tx1">
                    <a:lumMod val="75000"/>
                    <a:lumOff val="25000"/>
                  </a:schemeClr>
                </a:solidFill>
                <a:latin typeface="Liberation Sans" pitchFamily="34" charset="0"/>
              </a:rPr>
              <a:t>ADDRESS :</a:t>
            </a:r>
          </a:p>
          <a:p>
            <a:pPr algn="l"/>
            <a:r>
              <a:rPr lang="en-US" sz="1100" i="1" kern="3000" spc="30" dirty="0" smtClean="0">
                <a:solidFill>
                  <a:schemeClr val="tx1">
                    <a:lumMod val="75000"/>
                    <a:lumOff val="25000"/>
                  </a:schemeClr>
                </a:solidFill>
                <a:latin typeface="Liberation Sans" pitchFamily="34" charset="0"/>
              </a:rPr>
              <a:t>Department of Human Resources, Science and Technology, </a:t>
            </a:r>
          </a:p>
          <a:p>
            <a:pPr algn="l"/>
            <a:r>
              <a:rPr lang="en-US" sz="1200" i="1" kern="3000" spc="30" dirty="0" smtClean="0">
                <a:solidFill>
                  <a:schemeClr val="tx1">
                    <a:lumMod val="75000"/>
                    <a:lumOff val="25000"/>
                  </a:schemeClr>
                </a:solidFill>
                <a:latin typeface="Liberation Sans" pitchFamily="34" charset="0"/>
              </a:rPr>
              <a:t>African Union Commission, </a:t>
            </a:r>
          </a:p>
          <a:p>
            <a:pPr algn="l"/>
            <a:r>
              <a:rPr lang="en-US" sz="1200" i="1" kern="3000" spc="30" dirty="0" smtClean="0">
                <a:solidFill>
                  <a:schemeClr val="tx1">
                    <a:lumMod val="75000"/>
                    <a:lumOff val="25000"/>
                  </a:schemeClr>
                </a:solidFill>
                <a:latin typeface="Liberation Sans" pitchFamily="34" charset="0"/>
              </a:rPr>
              <a:t>Addis Ababa, Ethiopia</a:t>
            </a:r>
          </a:p>
          <a:p>
            <a:pPr algn="l"/>
            <a:endParaRPr lang="en-US" sz="1200" i="1" kern="3000" spc="30" dirty="0">
              <a:solidFill>
                <a:schemeClr val="tx1">
                  <a:lumMod val="75000"/>
                  <a:lumOff val="25000"/>
                </a:schemeClr>
              </a:solidFill>
              <a:latin typeface="Liberation Sans" pitchFamily="34" charset="0"/>
            </a:endParaRPr>
          </a:p>
          <a:p>
            <a:pPr algn="l"/>
            <a:r>
              <a:rPr lang="en-US" sz="1200" b="1" i="1" kern="3000" spc="30" dirty="0" smtClean="0">
                <a:solidFill>
                  <a:schemeClr val="tx1">
                    <a:lumMod val="75000"/>
                    <a:lumOff val="25000"/>
                  </a:schemeClr>
                </a:solidFill>
                <a:latin typeface="Liberation Sans" pitchFamily="34" charset="0"/>
              </a:rPr>
              <a:t>EMAIL :</a:t>
            </a:r>
          </a:p>
          <a:p>
            <a:pPr algn="l"/>
            <a:r>
              <a:rPr lang="en-US" sz="1200" i="1" kern="3000" spc="30" dirty="0" smtClean="0">
                <a:solidFill>
                  <a:schemeClr val="tx1">
                    <a:lumMod val="75000"/>
                    <a:lumOff val="25000"/>
                  </a:schemeClr>
                </a:solidFill>
                <a:latin typeface="Liberation Sans" pitchFamily="34" charset="0"/>
              </a:rPr>
              <a:t>youth@africa-union.org</a:t>
            </a:r>
          </a:p>
          <a:p>
            <a:pPr algn="l"/>
            <a:endParaRPr lang="en-US" sz="1200" b="1" i="1" kern="3000" spc="30" dirty="0">
              <a:solidFill>
                <a:schemeClr val="tx1">
                  <a:lumMod val="75000"/>
                  <a:lumOff val="25000"/>
                </a:schemeClr>
              </a:solidFill>
              <a:latin typeface="Liberation Sans" pitchFamily="34" charset="0"/>
            </a:endParaRPr>
          </a:p>
        </p:txBody>
      </p:sp>
      <p:grpSp>
        <p:nvGrpSpPr>
          <p:cNvPr id="2" name="Group 1"/>
          <p:cNvGrpSpPr/>
          <p:nvPr/>
        </p:nvGrpSpPr>
        <p:grpSpPr>
          <a:xfrm>
            <a:off x="738459" y="1676400"/>
            <a:ext cx="4191308" cy="3352800"/>
            <a:chOff x="738460" y="1676400"/>
            <a:chExt cx="1143084" cy="914400"/>
          </a:xfrm>
        </p:grpSpPr>
        <p:sp>
          <p:nvSpPr>
            <p:cNvPr id="52" name="Oval 51"/>
            <p:cNvSpPr/>
            <p:nvPr/>
          </p:nvSpPr>
          <p:spPr>
            <a:xfrm rot="18000000">
              <a:off x="838200" y="1676400"/>
              <a:ext cx="914400" cy="914400"/>
            </a:xfrm>
            <a:prstGeom prst="ellipse">
              <a:avLst/>
            </a:prstGeom>
            <a:solidFill>
              <a:srgbClr val="00B050"/>
            </a:solidFill>
            <a:ln>
              <a:noFill/>
            </a:ln>
            <a:effectLst>
              <a:outerShdw blurRad="50800" dist="38100" dir="5400000" algn="t"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3" name="TextBox 52"/>
            <p:cNvSpPr txBox="1"/>
            <p:nvPr/>
          </p:nvSpPr>
          <p:spPr>
            <a:xfrm rot="19800000">
              <a:off x="738460" y="1954956"/>
              <a:ext cx="1143084" cy="360938"/>
            </a:xfrm>
            <a:prstGeom prst="rect">
              <a:avLst/>
            </a:prstGeom>
            <a:noFill/>
          </p:spPr>
          <p:txBody>
            <a:bodyPr wrap="square" rtlCol="0">
              <a:spAutoFit/>
            </a:bodyPr>
            <a:lstStyle/>
            <a:p>
              <a:pPr algn="ctr"/>
              <a:r>
                <a:rPr lang="en-US" sz="4000" dirty="0" smtClean="0">
                  <a:solidFill>
                    <a:schemeClr val="bg1"/>
                  </a:solidFill>
                  <a:latin typeface="Pacifico" pitchFamily="2" charset="0"/>
                  <a:ea typeface="Pacifico" pitchFamily="2" charset="0"/>
                </a:rPr>
                <a:t>Thank you </a:t>
              </a:r>
            </a:p>
            <a:p>
              <a:pPr algn="ctr"/>
              <a:r>
                <a:rPr lang="en-US" sz="4000" dirty="0" smtClean="0">
                  <a:solidFill>
                    <a:schemeClr val="bg1"/>
                  </a:solidFill>
                  <a:latin typeface="Pacifico" pitchFamily="2" charset="0"/>
                  <a:ea typeface="Pacifico" pitchFamily="2" charset="0"/>
                </a:rPr>
                <a:t>for your attention</a:t>
              </a:r>
              <a:endParaRPr lang="en-US" sz="4000" dirty="0">
                <a:solidFill>
                  <a:schemeClr val="bg1"/>
                </a:solidFill>
                <a:latin typeface="Pacifico" pitchFamily="2" charset="0"/>
                <a:ea typeface="Pacifico" pitchFamily="2" charset="0"/>
              </a:endParaRPr>
            </a:p>
          </p:txBody>
        </p:sp>
      </p:grpSp>
    </p:spTree>
    <p:extLst>
      <p:ext uri="{BB962C8B-B14F-4D97-AF65-F5344CB8AC3E}">
        <p14:creationId xmlns:p14="http://schemas.microsoft.com/office/powerpoint/2010/main" xmlns="" val="39787449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2000"/>
                                        <p:tgtEl>
                                          <p:spTgt spid="16"/>
                                        </p:tgtEl>
                                      </p:cBhvr>
                                    </p:animEffect>
                                  </p:childTnLst>
                                </p:cTn>
                              </p:par>
                              <p:par>
                                <p:cTn id="8" presetID="22" presetClass="entr" presetSubtype="8" fill="hold" grpId="0" nodeType="withEffect">
                                  <p:stCondLst>
                                    <p:cond delay="75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par>
                          <p:cTn id="11" fill="hold">
                            <p:stCondLst>
                              <p:cond delay="2000"/>
                            </p:stCondLst>
                            <p:childTnLst>
                              <p:par>
                                <p:cTn id="12" presetID="53" presetClass="entr" presetSubtype="16"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2500"/>
                            </p:stCondLst>
                            <p:childTnLst>
                              <p:par>
                                <p:cTn id="18" presetID="22" presetClass="entr" presetSubtype="1"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up)">
                                      <p:cBhvr>
                                        <p:cTn id="2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1524000" y="304800"/>
            <a:ext cx="3048000" cy="571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OUTLINE</a:t>
            </a:r>
            <a:endParaRPr lang="en-US" sz="3200" dirty="0">
              <a:solidFill>
                <a:schemeClr val="bg1"/>
              </a:solidFill>
              <a:latin typeface="Nevis" pitchFamily="2" charset="0"/>
            </a:endParaRPr>
          </a:p>
        </p:txBody>
      </p:sp>
      <p:grpSp>
        <p:nvGrpSpPr>
          <p:cNvPr id="4" name="Group 3"/>
          <p:cNvGrpSpPr/>
          <p:nvPr/>
        </p:nvGrpSpPr>
        <p:grpSpPr>
          <a:xfrm>
            <a:off x="455174" y="1371600"/>
            <a:ext cx="302180" cy="302180"/>
            <a:chOff x="609600" y="3773038"/>
            <a:chExt cx="533400" cy="533400"/>
          </a:xfrm>
        </p:grpSpPr>
        <p:sp>
          <p:nvSpPr>
            <p:cNvPr id="2" name="Oval 1"/>
            <p:cNvSpPr/>
            <p:nvPr/>
          </p:nvSpPr>
          <p:spPr>
            <a:xfrm>
              <a:off x="609600" y="3773038"/>
              <a:ext cx="533400" cy="5334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sz="900" dirty="0">
                <a:latin typeface="Nevis" pitchFamily="2" charset="0"/>
              </a:endParaRPr>
            </a:p>
          </p:txBody>
        </p:sp>
        <p:sp>
          <p:nvSpPr>
            <p:cNvPr id="3" name="TextBox 2"/>
            <p:cNvSpPr txBox="1"/>
            <p:nvPr/>
          </p:nvSpPr>
          <p:spPr>
            <a:xfrm>
              <a:off x="710229" y="3801490"/>
              <a:ext cx="350100" cy="493145"/>
            </a:xfrm>
            <a:prstGeom prst="rect">
              <a:avLst/>
            </a:prstGeom>
            <a:noFill/>
          </p:spPr>
          <p:txBody>
            <a:bodyPr wrap="none" rtlCol="0">
              <a:spAutoFit/>
            </a:bodyPr>
            <a:lstStyle/>
            <a:p>
              <a:r>
                <a:rPr lang="en-US" sz="2000" spc="-150" dirty="0">
                  <a:solidFill>
                    <a:schemeClr val="bg1">
                      <a:lumMod val="95000"/>
                    </a:schemeClr>
                  </a:solidFill>
                  <a:latin typeface="Nevis" pitchFamily="2" charset="0"/>
                </a:rPr>
                <a:t>1</a:t>
              </a:r>
            </a:p>
          </p:txBody>
        </p:sp>
      </p:grpSp>
      <p:grpSp>
        <p:nvGrpSpPr>
          <p:cNvPr id="31" name="Group 30"/>
          <p:cNvGrpSpPr/>
          <p:nvPr/>
        </p:nvGrpSpPr>
        <p:grpSpPr>
          <a:xfrm>
            <a:off x="455174" y="2076635"/>
            <a:ext cx="302180" cy="302180"/>
            <a:chOff x="609600" y="3773038"/>
            <a:chExt cx="533400" cy="533400"/>
          </a:xfrm>
        </p:grpSpPr>
        <p:sp>
          <p:nvSpPr>
            <p:cNvPr id="32" name="Oval 31"/>
            <p:cNvSpPr/>
            <p:nvPr/>
          </p:nvSpPr>
          <p:spPr>
            <a:xfrm>
              <a:off x="609600" y="3773038"/>
              <a:ext cx="533400" cy="5334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sz="900" dirty="0">
                <a:latin typeface="Nevis" pitchFamily="2" charset="0"/>
              </a:endParaRPr>
            </a:p>
          </p:txBody>
        </p:sp>
        <p:sp>
          <p:nvSpPr>
            <p:cNvPr id="33" name="TextBox 32"/>
            <p:cNvSpPr txBox="1"/>
            <p:nvPr/>
          </p:nvSpPr>
          <p:spPr>
            <a:xfrm>
              <a:off x="667700" y="3793165"/>
              <a:ext cx="405421" cy="493145"/>
            </a:xfrm>
            <a:prstGeom prst="rect">
              <a:avLst/>
            </a:prstGeom>
            <a:noFill/>
          </p:spPr>
          <p:txBody>
            <a:bodyPr wrap="none" rtlCol="0">
              <a:spAutoFit/>
            </a:bodyPr>
            <a:lstStyle/>
            <a:p>
              <a:r>
                <a:rPr lang="en-US" sz="2000" spc="-150" dirty="0" smtClean="0">
                  <a:solidFill>
                    <a:schemeClr val="bg1">
                      <a:lumMod val="95000"/>
                    </a:schemeClr>
                  </a:solidFill>
                  <a:latin typeface="Nevis" pitchFamily="2" charset="0"/>
                </a:rPr>
                <a:t>2</a:t>
              </a:r>
              <a:endParaRPr lang="en-US" sz="2000" spc="-150" dirty="0">
                <a:solidFill>
                  <a:schemeClr val="bg1">
                    <a:lumMod val="95000"/>
                  </a:schemeClr>
                </a:solidFill>
                <a:latin typeface="Nevis" pitchFamily="2" charset="0"/>
              </a:endParaRPr>
            </a:p>
          </p:txBody>
        </p:sp>
      </p:grpSp>
      <p:grpSp>
        <p:nvGrpSpPr>
          <p:cNvPr id="34" name="Group 33"/>
          <p:cNvGrpSpPr/>
          <p:nvPr/>
        </p:nvGrpSpPr>
        <p:grpSpPr>
          <a:xfrm>
            <a:off x="455174" y="2781670"/>
            <a:ext cx="302180" cy="302180"/>
            <a:chOff x="609600" y="3773038"/>
            <a:chExt cx="533400" cy="533400"/>
          </a:xfrm>
        </p:grpSpPr>
        <p:sp>
          <p:nvSpPr>
            <p:cNvPr id="35" name="Oval 34"/>
            <p:cNvSpPr/>
            <p:nvPr/>
          </p:nvSpPr>
          <p:spPr>
            <a:xfrm>
              <a:off x="609600" y="3773038"/>
              <a:ext cx="533400" cy="5334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sz="900" dirty="0">
                <a:latin typeface="Nevis" pitchFamily="2" charset="0"/>
              </a:endParaRPr>
            </a:p>
          </p:txBody>
        </p:sp>
        <p:sp>
          <p:nvSpPr>
            <p:cNvPr id="36" name="TextBox 35"/>
            <p:cNvSpPr txBox="1"/>
            <p:nvPr/>
          </p:nvSpPr>
          <p:spPr>
            <a:xfrm>
              <a:off x="667700" y="3790858"/>
              <a:ext cx="419252" cy="493145"/>
            </a:xfrm>
            <a:prstGeom prst="rect">
              <a:avLst/>
            </a:prstGeom>
            <a:noFill/>
          </p:spPr>
          <p:txBody>
            <a:bodyPr wrap="none" rtlCol="0">
              <a:spAutoFit/>
            </a:bodyPr>
            <a:lstStyle/>
            <a:p>
              <a:r>
                <a:rPr lang="en-US" sz="2000" spc="-150" dirty="0" smtClean="0">
                  <a:solidFill>
                    <a:schemeClr val="bg1">
                      <a:lumMod val="95000"/>
                    </a:schemeClr>
                  </a:solidFill>
                  <a:latin typeface="Nevis" pitchFamily="2" charset="0"/>
                </a:rPr>
                <a:t>3</a:t>
              </a:r>
              <a:endParaRPr lang="en-US" sz="2000" spc="-150" dirty="0">
                <a:solidFill>
                  <a:schemeClr val="bg1">
                    <a:lumMod val="95000"/>
                  </a:schemeClr>
                </a:solidFill>
                <a:latin typeface="Nevis" pitchFamily="2" charset="0"/>
              </a:endParaRPr>
            </a:p>
          </p:txBody>
        </p:sp>
      </p:grpSp>
      <p:grpSp>
        <p:nvGrpSpPr>
          <p:cNvPr id="37" name="Group 36"/>
          <p:cNvGrpSpPr/>
          <p:nvPr/>
        </p:nvGrpSpPr>
        <p:grpSpPr>
          <a:xfrm>
            <a:off x="455174" y="3486704"/>
            <a:ext cx="302180" cy="302180"/>
            <a:chOff x="609600" y="3773038"/>
            <a:chExt cx="533400" cy="533400"/>
          </a:xfrm>
        </p:grpSpPr>
        <p:sp>
          <p:nvSpPr>
            <p:cNvPr id="38" name="Oval 37"/>
            <p:cNvSpPr/>
            <p:nvPr/>
          </p:nvSpPr>
          <p:spPr>
            <a:xfrm>
              <a:off x="609600" y="3773038"/>
              <a:ext cx="533400" cy="533400"/>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sz="900" dirty="0">
                <a:latin typeface="Nevis" pitchFamily="2" charset="0"/>
              </a:endParaRPr>
            </a:p>
          </p:txBody>
        </p:sp>
        <p:sp>
          <p:nvSpPr>
            <p:cNvPr id="39" name="TextBox 38"/>
            <p:cNvSpPr txBox="1"/>
            <p:nvPr/>
          </p:nvSpPr>
          <p:spPr>
            <a:xfrm>
              <a:off x="659797" y="3801490"/>
              <a:ext cx="421227" cy="493145"/>
            </a:xfrm>
            <a:prstGeom prst="rect">
              <a:avLst/>
            </a:prstGeom>
            <a:noFill/>
          </p:spPr>
          <p:txBody>
            <a:bodyPr wrap="none" rtlCol="0">
              <a:spAutoFit/>
            </a:bodyPr>
            <a:lstStyle/>
            <a:p>
              <a:r>
                <a:rPr lang="en-US" sz="2000" spc="-150" dirty="0" smtClean="0">
                  <a:solidFill>
                    <a:schemeClr val="bg1">
                      <a:lumMod val="95000"/>
                    </a:schemeClr>
                  </a:solidFill>
                  <a:latin typeface="Nevis" pitchFamily="2" charset="0"/>
                </a:rPr>
                <a:t>4</a:t>
              </a:r>
              <a:endParaRPr lang="en-US" sz="2000" spc="-150" dirty="0">
                <a:solidFill>
                  <a:schemeClr val="bg1">
                    <a:lumMod val="95000"/>
                  </a:schemeClr>
                </a:solidFill>
                <a:latin typeface="Nevis" pitchFamily="2" charset="0"/>
              </a:endParaRPr>
            </a:p>
          </p:txBody>
        </p:sp>
      </p:grpSp>
      <p:cxnSp>
        <p:nvCxnSpPr>
          <p:cNvPr id="16" name="Straight Connector 15"/>
          <p:cNvCxnSpPr/>
          <p:nvPr/>
        </p:nvCxnSpPr>
        <p:spPr>
          <a:xfrm>
            <a:off x="4572000" y="0"/>
            <a:ext cx="0"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rot="10800000">
            <a:off x="0" y="6477001"/>
            <a:ext cx="380999" cy="380999"/>
            <a:chOff x="8553450" y="6267450"/>
            <a:chExt cx="590550" cy="590550"/>
          </a:xfrm>
        </p:grpSpPr>
        <p:sp>
          <p:nvSpPr>
            <p:cNvPr id="44" name="Rectangle 43">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p:cNvGrpSpPr/>
            <p:nvPr/>
          </p:nvGrpSpPr>
          <p:grpSpPr>
            <a:xfrm rot="5400000">
              <a:off x="8762603" y="6390481"/>
              <a:ext cx="172244" cy="344488"/>
              <a:chOff x="2819400" y="1752600"/>
              <a:chExt cx="914400" cy="1828800"/>
            </a:xfrm>
          </p:grpSpPr>
          <p:cxnSp>
            <p:nvCxnSpPr>
              <p:cNvPr id="52" name="Straight Connector 51">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58" name="Rectangle 57"/>
          <p:cNvSpPr/>
          <p:nvPr/>
        </p:nvSpPr>
        <p:spPr>
          <a:xfrm>
            <a:off x="762000" y="1342740"/>
            <a:ext cx="3339376" cy="369332"/>
          </a:xfrm>
          <a:prstGeom prst="rect">
            <a:avLst/>
          </a:prstGeom>
        </p:spPr>
        <p:txBody>
          <a:bodyPr wrap="none">
            <a:spAutoFit/>
          </a:bodyPr>
          <a:lstStyle/>
          <a:p>
            <a:pPr algn="r"/>
            <a:r>
              <a:rPr lang="en-US" dirty="0">
                <a:solidFill>
                  <a:srgbClr val="00B050"/>
                </a:solidFill>
                <a:latin typeface="Arial" pitchFamily="34" charset="0"/>
                <a:cs typeface="Arial" pitchFamily="34" charset="0"/>
              </a:rPr>
              <a:t>Key Provisions of  the Strategy</a:t>
            </a:r>
          </a:p>
        </p:txBody>
      </p:sp>
      <p:sp>
        <p:nvSpPr>
          <p:cNvPr id="59" name="Rectangle 58"/>
          <p:cNvSpPr/>
          <p:nvPr/>
        </p:nvSpPr>
        <p:spPr>
          <a:xfrm>
            <a:off x="762000" y="2047775"/>
            <a:ext cx="1146468" cy="369332"/>
          </a:xfrm>
          <a:prstGeom prst="rect">
            <a:avLst/>
          </a:prstGeom>
        </p:spPr>
        <p:txBody>
          <a:bodyPr wrap="none">
            <a:spAutoFit/>
          </a:bodyPr>
          <a:lstStyle/>
          <a:p>
            <a:pPr algn="r"/>
            <a:r>
              <a:rPr lang="en-US" dirty="0">
                <a:solidFill>
                  <a:srgbClr val="00B050"/>
                </a:solidFill>
                <a:latin typeface="Arial" pitchFamily="34" charset="0"/>
                <a:cs typeface="Arial" pitchFamily="34" charset="0"/>
              </a:rPr>
              <a:t>Key roles</a:t>
            </a:r>
          </a:p>
        </p:txBody>
      </p:sp>
      <p:sp>
        <p:nvSpPr>
          <p:cNvPr id="60" name="Rectangle 59"/>
          <p:cNvSpPr/>
          <p:nvPr/>
        </p:nvSpPr>
        <p:spPr>
          <a:xfrm>
            <a:off x="762000" y="2752810"/>
            <a:ext cx="3677353" cy="369332"/>
          </a:xfrm>
          <a:prstGeom prst="rect">
            <a:avLst/>
          </a:prstGeom>
        </p:spPr>
        <p:txBody>
          <a:bodyPr wrap="none">
            <a:spAutoFit/>
          </a:bodyPr>
          <a:lstStyle/>
          <a:p>
            <a:pPr algn="r"/>
            <a:r>
              <a:rPr lang="en-US" dirty="0">
                <a:solidFill>
                  <a:srgbClr val="00B050"/>
                </a:solidFill>
                <a:latin typeface="Arial" pitchFamily="34" charset="0"/>
                <a:cs typeface="Arial" pitchFamily="34" charset="0"/>
              </a:rPr>
              <a:t>The 2014 AUC TVET </a:t>
            </a:r>
            <a:r>
              <a:rPr lang="en-US" dirty="0" err="1">
                <a:solidFill>
                  <a:srgbClr val="00B050"/>
                </a:solidFill>
                <a:latin typeface="Arial" pitchFamily="34" charset="0"/>
                <a:cs typeface="Arial" pitchFamily="34" charset="0"/>
              </a:rPr>
              <a:t>Programme</a:t>
            </a:r>
            <a:r>
              <a:rPr lang="en-US" dirty="0">
                <a:solidFill>
                  <a:srgbClr val="00B050"/>
                </a:solidFill>
                <a:latin typeface="Arial" pitchFamily="34" charset="0"/>
                <a:cs typeface="Arial" pitchFamily="34" charset="0"/>
              </a:rPr>
              <a:t> </a:t>
            </a:r>
          </a:p>
        </p:txBody>
      </p:sp>
      <p:sp>
        <p:nvSpPr>
          <p:cNvPr id="61" name="Rectangle 60"/>
          <p:cNvSpPr/>
          <p:nvPr/>
        </p:nvSpPr>
        <p:spPr>
          <a:xfrm>
            <a:off x="762000" y="3457844"/>
            <a:ext cx="3339376" cy="369332"/>
          </a:xfrm>
          <a:prstGeom prst="rect">
            <a:avLst/>
          </a:prstGeom>
        </p:spPr>
        <p:txBody>
          <a:bodyPr wrap="none">
            <a:spAutoFit/>
          </a:bodyPr>
          <a:lstStyle/>
          <a:p>
            <a:pPr algn="r"/>
            <a:r>
              <a:rPr lang="en-US" dirty="0">
                <a:solidFill>
                  <a:srgbClr val="00B050"/>
                </a:solidFill>
                <a:latin typeface="Arial" pitchFamily="34" charset="0"/>
                <a:cs typeface="Arial" pitchFamily="34" charset="0"/>
              </a:rPr>
              <a:t>Possible Areas of engagement</a:t>
            </a:r>
          </a:p>
        </p:txBody>
      </p:sp>
    </p:spTree>
    <p:extLst>
      <p:ext uri="{BB962C8B-B14F-4D97-AF65-F5344CB8AC3E}">
        <p14:creationId xmlns:p14="http://schemas.microsoft.com/office/powerpoint/2010/main" xmlns="" val="32579704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200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par>
                          <p:cTn id="11" fill="hold">
                            <p:stCondLst>
                              <p:cond delay="200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par>
                          <p:cTn id="17" fill="hold">
                            <p:stCondLst>
                              <p:cond delay="2500"/>
                            </p:stCondLst>
                            <p:childTnLst>
                              <p:par>
                                <p:cTn id="18" presetID="22" presetClass="entr" presetSubtype="4" fill="hold" grpId="0" nodeType="afterEffect">
                                  <p:stCondLst>
                                    <p:cond delay="0"/>
                                  </p:stCondLst>
                                  <p:childTnLst>
                                    <p:set>
                                      <p:cBhvr>
                                        <p:cTn id="19" dur="1" fill="hold">
                                          <p:stCondLst>
                                            <p:cond delay="0"/>
                                          </p:stCondLst>
                                        </p:cTn>
                                        <p:tgtEl>
                                          <p:spTgt spid="58"/>
                                        </p:tgtEl>
                                        <p:attrNameLst>
                                          <p:attrName>style.visibility</p:attrName>
                                        </p:attrNameLst>
                                      </p:cBhvr>
                                      <p:to>
                                        <p:strVal val="visible"/>
                                      </p:to>
                                    </p:set>
                                    <p:animEffect transition="in" filter="wipe(down)">
                                      <p:cBhvr>
                                        <p:cTn id="20" dur="500"/>
                                        <p:tgtEl>
                                          <p:spTgt spid="58"/>
                                        </p:tgtEl>
                                      </p:cBhvr>
                                    </p:animEffect>
                                  </p:childTnLst>
                                </p:cTn>
                              </p:par>
                            </p:childTnLst>
                          </p:cTn>
                        </p:par>
                        <p:par>
                          <p:cTn id="21" fill="hold">
                            <p:stCondLst>
                              <p:cond delay="3000"/>
                            </p:stCondLst>
                            <p:childTnLst>
                              <p:par>
                                <p:cTn id="22" presetID="53" presetClass="entr" presetSubtype="16"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 calcmode="lin" valueType="num">
                                      <p:cBhvr>
                                        <p:cTn id="24" dur="500" fill="hold"/>
                                        <p:tgtEl>
                                          <p:spTgt spid="31"/>
                                        </p:tgtEl>
                                        <p:attrNameLst>
                                          <p:attrName>ppt_w</p:attrName>
                                        </p:attrNameLst>
                                      </p:cBhvr>
                                      <p:tavLst>
                                        <p:tav tm="0">
                                          <p:val>
                                            <p:fltVal val="0"/>
                                          </p:val>
                                        </p:tav>
                                        <p:tav tm="100000">
                                          <p:val>
                                            <p:strVal val="#ppt_w"/>
                                          </p:val>
                                        </p:tav>
                                      </p:tavLst>
                                    </p:anim>
                                    <p:anim calcmode="lin" valueType="num">
                                      <p:cBhvr>
                                        <p:cTn id="25" dur="500" fill="hold"/>
                                        <p:tgtEl>
                                          <p:spTgt spid="31"/>
                                        </p:tgtEl>
                                        <p:attrNameLst>
                                          <p:attrName>ppt_h</p:attrName>
                                        </p:attrNameLst>
                                      </p:cBhvr>
                                      <p:tavLst>
                                        <p:tav tm="0">
                                          <p:val>
                                            <p:fltVal val="0"/>
                                          </p:val>
                                        </p:tav>
                                        <p:tav tm="100000">
                                          <p:val>
                                            <p:strVal val="#ppt_h"/>
                                          </p:val>
                                        </p:tav>
                                      </p:tavLst>
                                    </p:anim>
                                    <p:animEffect transition="in" filter="fade">
                                      <p:cBhvr>
                                        <p:cTn id="26" dur="500"/>
                                        <p:tgtEl>
                                          <p:spTgt spid="31"/>
                                        </p:tgtEl>
                                      </p:cBhvr>
                                    </p:animEffect>
                                  </p:childTnLst>
                                </p:cTn>
                              </p:par>
                            </p:childTnLst>
                          </p:cTn>
                        </p:par>
                        <p:par>
                          <p:cTn id="27" fill="hold">
                            <p:stCondLst>
                              <p:cond delay="3500"/>
                            </p:stCondLst>
                            <p:childTnLst>
                              <p:par>
                                <p:cTn id="28" presetID="22" presetClass="entr" presetSubtype="4" fill="hold" grpId="0" nodeType="after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wipe(down)">
                                      <p:cBhvr>
                                        <p:cTn id="30" dur="500"/>
                                        <p:tgtEl>
                                          <p:spTgt spid="59"/>
                                        </p:tgtEl>
                                      </p:cBhvr>
                                    </p:animEffect>
                                  </p:childTnLst>
                                </p:cTn>
                              </p:par>
                            </p:childTnLst>
                          </p:cTn>
                        </p:par>
                        <p:par>
                          <p:cTn id="31" fill="hold">
                            <p:stCondLst>
                              <p:cond delay="4000"/>
                            </p:stCondLst>
                            <p:childTnLst>
                              <p:par>
                                <p:cTn id="32" presetID="53" presetClass="entr" presetSubtype="16" fill="hold" nodeType="afterEffect">
                                  <p:stCondLst>
                                    <p:cond delay="0"/>
                                  </p:stCondLst>
                                  <p:childTnLst>
                                    <p:set>
                                      <p:cBhvr>
                                        <p:cTn id="33" dur="1" fill="hold">
                                          <p:stCondLst>
                                            <p:cond delay="0"/>
                                          </p:stCondLst>
                                        </p:cTn>
                                        <p:tgtEl>
                                          <p:spTgt spid="34"/>
                                        </p:tgtEl>
                                        <p:attrNameLst>
                                          <p:attrName>style.visibility</p:attrName>
                                        </p:attrNameLst>
                                      </p:cBhvr>
                                      <p:to>
                                        <p:strVal val="visible"/>
                                      </p:to>
                                    </p:set>
                                    <p:anim calcmode="lin" valueType="num">
                                      <p:cBhvr>
                                        <p:cTn id="34" dur="500" fill="hold"/>
                                        <p:tgtEl>
                                          <p:spTgt spid="34"/>
                                        </p:tgtEl>
                                        <p:attrNameLst>
                                          <p:attrName>ppt_w</p:attrName>
                                        </p:attrNameLst>
                                      </p:cBhvr>
                                      <p:tavLst>
                                        <p:tav tm="0">
                                          <p:val>
                                            <p:fltVal val="0"/>
                                          </p:val>
                                        </p:tav>
                                        <p:tav tm="100000">
                                          <p:val>
                                            <p:strVal val="#ppt_w"/>
                                          </p:val>
                                        </p:tav>
                                      </p:tavLst>
                                    </p:anim>
                                    <p:anim calcmode="lin" valueType="num">
                                      <p:cBhvr>
                                        <p:cTn id="35" dur="500" fill="hold"/>
                                        <p:tgtEl>
                                          <p:spTgt spid="34"/>
                                        </p:tgtEl>
                                        <p:attrNameLst>
                                          <p:attrName>ppt_h</p:attrName>
                                        </p:attrNameLst>
                                      </p:cBhvr>
                                      <p:tavLst>
                                        <p:tav tm="0">
                                          <p:val>
                                            <p:fltVal val="0"/>
                                          </p:val>
                                        </p:tav>
                                        <p:tav tm="100000">
                                          <p:val>
                                            <p:strVal val="#ppt_h"/>
                                          </p:val>
                                        </p:tav>
                                      </p:tavLst>
                                    </p:anim>
                                    <p:animEffect transition="in" filter="fade">
                                      <p:cBhvr>
                                        <p:cTn id="36" dur="500"/>
                                        <p:tgtEl>
                                          <p:spTgt spid="34"/>
                                        </p:tgtEl>
                                      </p:cBhvr>
                                    </p:animEffect>
                                  </p:childTnLst>
                                </p:cTn>
                              </p:par>
                            </p:childTnLst>
                          </p:cTn>
                        </p:par>
                        <p:par>
                          <p:cTn id="37" fill="hold">
                            <p:stCondLst>
                              <p:cond delay="4500"/>
                            </p:stCondLst>
                            <p:childTnLst>
                              <p:par>
                                <p:cTn id="38" presetID="22" presetClass="entr" presetSubtype="4"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Effect transition="in" filter="wipe(down)">
                                      <p:cBhvr>
                                        <p:cTn id="40" dur="500"/>
                                        <p:tgtEl>
                                          <p:spTgt spid="60"/>
                                        </p:tgtEl>
                                      </p:cBhvr>
                                    </p:animEffect>
                                  </p:childTnLst>
                                </p:cTn>
                              </p:par>
                            </p:childTnLst>
                          </p:cTn>
                        </p:par>
                        <p:par>
                          <p:cTn id="41" fill="hold">
                            <p:stCondLst>
                              <p:cond delay="5000"/>
                            </p:stCondLst>
                            <p:childTnLst>
                              <p:par>
                                <p:cTn id="42" presetID="53" presetClass="entr" presetSubtype="16" fill="hold" nodeType="afterEffect">
                                  <p:stCondLst>
                                    <p:cond delay="0"/>
                                  </p:stCondLst>
                                  <p:childTnLst>
                                    <p:set>
                                      <p:cBhvr>
                                        <p:cTn id="43" dur="1" fill="hold">
                                          <p:stCondLst>
                                            <p:cond delay="0"/>
                                          </p:stCondLst>
                                        </p:cTn>
                                        <p:tgtEl>
                                          <p:spTgt spid="37"/>
                                        </p:tgtEl>
                                        <p:attrNameLst>
                                          <p:attrName>style.visibility</p:attrName>
                                        </p:attrNameLst>
                                      </p:cBhvr>
                                      <p:to>
                                        <p:strVal val="visible"/>
                                      </p:to>
                                    </p:set>
                                    <p:anim calcmode="lin" valueType="num">
                                      <p:cBhvr>
                                        <p:cTn id="44" dur="500" fill="hold"/>
                                        <p:tgtEl>
                                          <p:spTgt spid="37"/>
                                        </p:tgtEl>
                                        <p:attrNameLst>
                                          <p:attrName>ppt_w</p:attrName>
                                        </p:attrNameLst>
                                      </p:cBhvr>
                                      <p:tavLst>
                                        <p:tav tm="0">
                                          <p:val>
                                            <p:fltVal val="0"/>
                                          </p:val>
                                        </p:tav>
                                        <p:tav tm="100000">
                                          <p:val>
                                            <p:strVal val="#ppt_w"/>
                                          </p:val>
                                        </p:tav>
                                      </p:tavLst>
                                    </p:anim>
                                    <p:anim calcmode="lin" valueType="num">
                                      <p:cBhvr>
                                        <p:cTn id="45" dur="500" fill="hold"/>
                                        <p:tgtEl>
                                          <p:spTgt spid="37"/>
                                        </p:tgtEl>
                                        <p:attrNameLst>
                                          <p:attrName>ppt_h</p:attrName>
                                        </p:attrNameLst>
                                      </p:cBhvr>
                                      <p:tavLst>
                                        <p:tav tm="0">
                                          <p:val>
                                            <p:fltVal val="0"/>
                                          </p:val>
                                        </p:tav>
                                        <p:tav tm="100000">
                                          <p:val>
                                            <p:strVal val="#ppt_h"/>
                                          </p:val>
                                        </p:tav>
                                      </p:tavLst>
                                    </p:anim>
                                    <p:animEffect transition="in" filter="fade">
                                      <p:cBhvr>
                                        <p:cTn id="46" dur="500"/>
                                        <p:tgtEl>
                                          <p:spTgt spid="37"/>
                                        </p:tgtEl>
                                      </p:cBhvr>
                                    </p:animEffect>
                                  </p:childTnLst>
                                </p:cTn>
                              </p:par>
                            </p:childTnLst>
                          </p:cTn>
                        </p:par>
                        <p:par>
                          <p:cTn id="47" fill="hold">
                            <p:stCondLst>
                              <p:cond delay="5500"/>
                            </p:stCondLst>
                            <p:childTnLst>
                              <p:par>
                                <p:cTn id="48" presetID="22" presetClass="entr" presetSubtype="4" fill="hold" grpId="0" nodeType="afterEffect">
                                  <p:stCondLst>
                                    <p:cond delay="0"/>
                                  </p:stCondLst>
                                  <p:childTnLst>
                                    <p:set>
                                      <p:cBhvr>
                                        <p:cTn id="49" dur="1" fill="hold">
                                          <p:stCondLst>
                                            <p:cond delay="0"/>
                                          </p:stCondLst>
                                        </p:cTn>
                                        <p:tgtEl>
                                          <p:spTgt spid="61"/>
                                        </p:tgtEl>
                                        <p:attrNameLst>
                                          <p:attrName>style.visibility</p:attrName>
                                        </p:attrNameLst>
                                      </p:cBhvr>
                                      <p:to>
                                        <p:strVal val="visible"/>
                                      </p:to>
                                    </p:set>
                                    <p:animEffect transition="in" filter="wipe(down)">
                                      <p:cBhvr>
                                        <p:cTn id="5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58" grpId="0"/>
      <p:bldP spid="59" grpId="0"/>
      <p:bldP spid="60" grpId="0"/>
      <p:bldP spid="6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4560999" y="2887677"/>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sp>
        <p:nvSpPr>
          <p:cNvPr id="38" name="Rectangle 37"/>
          <p:cNvSpPr/>
          <p:nvPr/>
        </p:nvSpPr>
        <p:spPr>
          <a:xfrm>
            <a:off x="4557622" y="6097256"/>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sp>
        <p:nvSpPr>
          <p:cNvPr id="36" name="Rectangle 35"/>
          <p:cNvSpPr/>
          <p:nvPr/>
        </p:nvSpPr>
        <p:spPr>
          <a:xfrm>
            <a:off x="4175154" y="4496511"/>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1600200" y="304800"/>
            <a:ext cx="2971800" cy="571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KEY PROVISIONS</a:t>
            </a:r>
            <a:endParaRPr lang="en-US" sz="3200" dirty="0">
              <a:solidFill>
                <a:schemeClr val="bg1"/>
              </a:solidFill>
              <a:latin typeface="Nevis" pitchFamily="2" charset="0"/>
            </a:endParaRPr>
          </a:p>
        </p:txBody>
      </p:sp>
      <p:cxnSp>
        <p:nvCxnSpPr>
          <p:cNvPr id="16" name="Straight Connector 15"/>
          <p:cNvCxnSpPr/>
          <p:nvPr/>
        </p:nvCxnSpPr>
        <p:spPr>
          <a:xfrm flipH="1">
            <a:off x="4543245" y="0"/>
            <a:ext cx="28755"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894132" y="1339400"/>
            <a:ext cx="3714389" cy="584775"/>
          </a:xfrm>
          <a:prstGeom prst="rect">
            <a:avLst/>
          </a:prstGeom>
        </p:spPr>
        <p:txBody>
          <a:bodyPr wrap="square">
            <a:spAutoFit/>
          </a:bodyPr>
          <a:lstStyle/>
          <a:p>
            <a:r>
              <a:rPr lang="en-US" sz="1600" b="1" kern="3000" spc="30" dirty="0">
                <a:solidFill>
                  <a:schemeClr val="tx2">
                    <a:lumMod val="50000"/>
                  </a:schemeClr>
                </a:solidFill>
                <a:latin typeface="Liberation Sans" pitchFamily="34" charset="0"/>
              </a:rPr>
              <a:t>Improving the TVET policy and management environment</a:t>
            </a:r>
          </a:p>
        </p:txBody>
      </p:sp>
      <p:sp>
        <p:nvSpPr>
          <p:cNvPr id="23" name="Rectangle 22"/>
          <p:cNvSpPr/>
          <p:nvPr/>
        </p:nvSpPr>
        <p:spPr>
          <a:xfrm>
            <a:off x="4189633" y="1269723"/>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grpSp>
        <p:nvGrpSpPr>
          <p:cNvPr id="24" name="Group 23"/>
          <p:cNvGrpSpPr/>
          <p:nvPr/>
        </p:nvGrpSpPr>
        <p:grpSpPr>
          <a:xfrm rot="10800000">
            <a:off x="0" y="6477001"/>
            <a:ext cx="380999" cy="380999"/>
            <a:chOff x="8553450" y="6267450"/>
            <a:chExt cx="590550" cy="590550"/>
          </a:xfrm>
        </p:grpSpPr>
        <p:sp>
          <p:nvSpPr>
            <p:cNvPr id="29" name="Rectangle 28">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5400000">
              <a:off x="8762603" y="6390481"/>
              <a:ext cx="172244" cy="344488"/>
              <a:chOff x="2819400" y="1752600"/>
              <a:chExt cx="914400" cy="1828800"/>
            </a:xfrm>
          </p:grpSpPr>
          <p:cxnSp>
            <p:nvCxnSpPr>
              <p:cNvPr id="31" name="Straight Connector 30">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0819" y="1268465"/>
            <a:ext cx="571501" cy="571501"/>
          </a:xfrm>
          <a:prstGeom prst="rect">
            <a:avLst/>
          </a:prstGeom>
          <a:effectLst>
            <a:outerShdw blurRad="50800" dist="38100" dir="5400000" algn="t" rotWithShape="0">
              <a:prstClr val="black">
                <a:alpha val="40000"/>
              </a:prstClr>
            </a:outerShdw>
          </a:effectLst>
        </p:spPr>
      </p:pic>
      <p:pic>
        <p:nvPicPr>
          <p:cNvPr id="33" name="Picture 3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0819" y="2881859"/>
            <a:ext cx="571501" cy="571501"/>
          </a:xfrm>
          <a:prstGeom prst="rect">
            <a:avLst/>
          </a:prstGeom>
          <a:effectLst>
            <a:outerShdw blurRad="50800" dist="38100" dir="5400000" algn="t" rotWithShape="0">
              <a:prstClr val="black">
                <a:alpha val="40000"/>
              </a:prstClr>
            </a:outerShdw>
          </a:effectLst>
        </p:spPr>
      </p:pic>
      <p:pic>
        <p:nvPicPr>
          <p:cNvPr id="34" name="Picture 3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0819" y="4495253"/>
            <a:ext cx="571501" cy="571501"/>
          </a:xfrm>
          <a:prstGeom prst="rect">
            <a:avLst/>
          </a:prstGeom>
          <a:effectLst>
            <a:outerShdw blurRad="50800" dist="38100" dir="5400000" algn="t" rotWithShape="0">
              <a:prstClr val="black">
                <a:alpha val="40000"/>
              </a:prstClr>
            </a:outerShdw>
          </a:effectLst>
        </p:spPr>
      </p:pic>
      <p:pic>
        <p:nvPicPr>
          <p:cNvPr id="35" name="Picture 3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0819" y="6108646"/>
            <a:ext cx="571501" cy="571501"/>
          </a:xfrm>
          <a:prstGeom prst="rect">
            <a:avLst/>
          </a:prstGeom>
          <a:effectLst>
            <a:outerShdw blurRad="50800" dist="38100" dir="5400000" algn="t" rotWithShape="0">
              <a:prstClr val="black">
                <a:alpha val="40000"/>
              </a:prstClr>
            </a:outerShdw>
          </a:effectLst>
        </p:spPr>
      </p:pic>
      <p:sp>
        <p:nvSpPr>
          <p:cNvPr id="39" name="Rectangle 38"/>
          <p:cNvSpPr/>
          <p:nvPr/>
        </p:nvSpPr>
        <p:spPr>
          <a:xfrm>
            <a:off x="380999" y="5458361"/>
            <a:ext cx="4009341" cy="1323439"/>
          </a:xfrm>
          <a:prstGeom prst="rect">
            <a:avLst/>
          </a:prstGeom>
        </p:spPr>
        <p:txBody>
          <a:bodyPr wrap="square">
            <a:spAutoFit/>
          </a:bodyPr>
          <a:lstStyle/>
          <a:p>
            <a:r>
              <a:rPr lang="en-US" sz="1600" b="1" kern="3000" spc="30" dirty="0">
                <a:solidFill>
                  <a:schemeClr val="tx2">
                    <a:lumMod val="50000"/>
                  </a:schemeClr>
                </a:solidFill>
                <a:latin typeface="Liberation Sans" pitchFamily="34" charset="0"/>
              </a:rPr>
              <a:t>Promoting curriculum that is responsive to both job market needs and acquisition of basic skills that are adaptable for learning new technologies</a:t>
            </a:r>
          </a:p>
        </p:txBody>
      </p:sp>
      <p:sp>
        <p:nvSpPr>
          <p:cNvPr id="40" name="Rectangle 39"/>
          <p:cNvSpPr/>
          <p:nvPr/>
        </p:nvSpPr>
        <p:spPr>
          <a:xfrm>
            <a:off x="190500" y="2952165"/>
            <a:ext cx="3999134" cy="584775"/>
          </a:xfrm>
          <a:prstGeom prst="rect">
            <a:avLst/>
          </a:prstGeom>
        </p:spPr>
        <p:txBody>
          <a:bodyPr wrap="square">
            <a:spAutoFit/>
          </a:bodyPr>
          <a:lstStyle/>
          <a:p>
            <a:r>
              <a:rPr lang="en-US" sz="1600" b="1" kern="3000" spc="30" dirty="0">
                <a:solidFill>
                  <a:schemeClr val="tx2">
                    <a:lumMod val="50000"/>
                  </a:schemeClr>
                </a:solidFill>
                <a:latin typeface="Liberation Sans" pitchFamily="34" charset="0"/>
              </a:rPr>
              <a:t>Enlarging the scope of and promoting a paradigm shift in TVET</a:t>
            </a:r>
          </a:p>
        </p:txBody>
      </p:sp>
      <p:sp>
        <p:nvSpPr>
          <p:cNvPr id="41" name="Rectangle 40"/>
          <p:cNvSpPr/>
          <p:nvPr/>
        </p:nvSpPr>
        <p:spPr>
          <a:xfrm>
            <a:off x="4959037" y="4572000"/>
            <a:ext cx="3803963" cy="584775"/>
          </a:xfrm>
          <a:prstGeom prst="rect">
            <a:avLst/>
          </a:prstGeom>
        </p:spPr>
        <p:txBody>
          <a:bodyPr wrap="square">
            <a:spAutoFit/>
          </a:bodyPr>
          <a:lstStyle/>
          <a:p>
            <a:r>
              <a:rPr lang="en-US" sz="1600" b="1" kern="3000" spc="30" dirty="0">
                <a:solidFill>
                  <a:schemeClr val="tx2">
                    <a:lumMod val="50000"/>
                  </a:schemeClr>
                </a:solidFill>
                <a:latin typeface="Liberation Sans" pitchFamily="34" charset="0"/>
              </a:rPr>
              <a:t>Assuring the quality and enhancing image of TVET provision</a:t>
            </a:r>
          </a:p>
        </p:txBody>
      </p:sp>
    </p:spTree>
    <p:extLst>
      <p:ext uri="{BB962C8B-B14F-4D97-AF65-F5344CB8AC3E}">
        <p14:creationId xmlns:p14="http://schemas.microsoft.com/office/powerpoint/2010/main" xmlns="" val="39668494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75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53" presetClass="entr" presetSubtype="16" fill="hold" nodeType="withEffect">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par>
                                <p:cTn id="20" presetID="53" presetClass="entr" presetSubtype="16" fill="hold" nodeType="withEffect">
                                  <p:stCondLst>
                                    <p:cond delay="500"/>
                                  </p:stCondLst>
                                  <p:childTnLst>
                                    <p:set>
                                      <p:cBhvr>
                                        <p:cTn id="21" dur="1" fill="hold">
                                          <p:stCondLst>
                                            <p:cond delay="0"/>
                                          </p:stCondLst>
                                        </p:cTn>
                                        <p:tgtEl>
                                          <p:spTgt spid="33"/>
                                        </p:tgtEl>
                                        <p:attrNameLst>
                                          <p:attrName>style.visibility</p:attrName>
                                        </p:attrNameLst>
                                      </p:cBhvr>
                                      <p:to>
                                        <p:strVal val="visible"/>
                                      </p:to>
                                    </p:set>
                                    <p:anim calcmode="lin" valueType="num">
                                      <p:cBhvr>
                                        <p:cTn id="22" dur="500" fill="hold"/>
                                        <p:tgtEl>
                                          <p:spTgt spid="33"/>
                                        </p:tgtEl>
                                        <p:attrNameLst>
                                          <p:attrName>ppt_w</p:attrName>
                                        </p:attrNameLst>
                                      </p:cBhvr>
                                      <p:tavLst>
                                        <p:tav tm="0">
                                          <p:val>
                                            <p:fltVal val="0"/>
                                          </p:val>
                                        </p:tav>
                                        <p:tav tm="100000">
                                          <p:val>
                                            <p:strVal val="#ppt_w"/>
                                          </p:val>
                                        </p:tav>
                                      </p:tavLst>
                                    </p:anim>
                                    <p:anim calcmode="lin" valueType="num">
                                      <p:cBhvr>
                                        <p:cTn id="23" dur="500" fill="hold"/>
                                        <p:tgtEl>
                                          <p:spTgt spid="33"/>
                                        </p:tgtEl>
                                        <p:attrNameLst>
                                          <p:attrName>ppt_h</p:attrName>
                                        </p:attrNameLst>
                                      </p:cBhvr>
                                      <p:tavLst>
                                        <p:tav tm="0">
                                          <p:val>
                                            <p:fltVal val="0"/>
                                          </p:val>
                                        </p:tav>
                                        <p:tav tm="100000">
                                          <p:val>
                                            <p:strVal val="#ppt_h"/>
                                          </p:val>
                                        </p:tav>
                                      </p:tavLst>
                                    </p:anim>
                                    <p:animEffect transition="in" filter="fade">
                                      <p:cBhvr>
                                        <p:cTn id="24" dur="500"/>
                                        <p:tgtEl>
                                          <p:spTgt spid="33"/>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up)">
                                      <p:cBhvr>
                                        <p:cTn id="28" dur="500"/>
                                        <p:tgtEl>
                                          <p:spTgt spid="40"/>
                                        </p:tgtEl>
                                      </p:cBhvr>
                                    </p:animEffect>
                                  </p:childTnLst>
                                </p:cTn>
                              </p:par>
                              <p:par>
                                <p:cTn id="29" presetID="53" presetClass="entr" presetSubtype="16" fill="hold" nodeType="withEffect">
                                  <p:stCondLst>
                                    <p:cond delay="50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up)">
                                      <p:cBhvr>
                                        <p:cTn id="37" dur="500"/>
                                        <p:tgtEl>
                                          <p:spTgt spid="41"/>
                                        </p:tgtEl>
                                      </p:cBhvr>
                                    </p:animEffect>
                                  </p:childTnLst>
                                </p:cTn>
                              </p:par>
                              <p:par>
                                <p:cTn id="38" presetID="53" presetClass="entr" presetSubtype="16" fill="hold" nodeType="withEffect">
                                  <p:stCondLst>
                                    <p:cond delay="500"/>
                                  </p:stCondLst>
                                  <p:childTnLst>
                                    <p:set>
                                      <p:cBhvr>
                                        <p:cTn id="39" dur="1" fill="hold">
                                          <p:stCondLst>
                                            <p:cond delay="0"/>
                                          </p:stCondLst>
                                        </p:cTn>
                                        <p:tgtEl>
                                          <p:spTgt spid="35"/>
                                        </p:tgtEl>
                                        <p:attrNameLst>
                                          <p:attrName>style.visibility</p:attrName>
                                        </p:attrNameLst>
                                      </p:cBhvr>
                                      <p:to>
                                        <p:strVal val="visible"/>
                                      </p:to>
                                    </p:set>
                                    <p:anim calcmode="lin" valueType="num">
                                      <p:cBhvr>
                                        <p:cTn id="40" dur="500" fill="hold"/>
                                        <p:tgtEl>
                                          <p:spTgt spid="35"/>
                                        </p:tgtEl>
                                        <p:attrNameLst>
                                          <p:attrName>ppt_w</p:attrName>
                                        </p:attrNameLst>
                                      </p:cBhvr>
                                      <p:tavLst>
                                        <p:tav tm="0">
                                          <p:val>
                                            <p:fltVal val="0"/>
                                          </p:val>
                                        </p:tav>
                                        <p:tav tm="100000">
                                          <p:val>
                                            <p:strVal val="#ppt_w"/>
                                          </p:val>
                                        </p:tav>
                                      </p:tavLst>
                                    </p:anim>
                                    <p:anim calcmode="lin" valueType="num">
                                      <p:cBhvr>
                                        <p:cTn id="41" dur="500" fill="hold"/>
                                        <p:tgtEl>
                                          <p:spTgt spid="35"/>
                                        </p:tgtEl>
                                        <p:attrNameLst>
                                          <p:attrName>ppt_h</p:attrName>
                                        </p:attrNameLst>
                                      </p:cBhvr>
                                      <p:tavLst>
                                        <p:tav tm="0">
                                          <p:val>
                                            <p:fltVal val="0"/>
                                          </p:val>
                                        </p:tav>
                                        <p:tav tm="100000">
                                          <p:val>
                                            <p:strVal val="#ppt_h"/>
                                          </p:val>
                                        </p:tav>
                                      </p:tavLst>
                                    </p:anim>
                                    <p:animEffect transition="in" filter="fade">
                                      <p:cBhvr>
                                        <p:cTn id="42" dur="500"/>
                                        <p:tgtEl>
                                          <p:spTgt spid="35"/>
                                        </p:tgtEl>
                                      </p:cBhvr>
                                    </p:animEffect>
                                  </p:childTnLst>
                                </p:cTn>
                              </p:par>
                            </p:childTnLst>
                          </p:cTn>
                        </p:par>
                        <p:par>
                          <p:cTn id="43" fill="hold">
                            <p:stCondLst>
                              <p:cond delay="4000"/>
                            </p:stCondLst>
                            <p:childTnLst>
                              <p:par>
                                <p:cTn id="44" presetID="22" presetClass="entr" presetSubtype="1"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up)">
                                      <p:cBhvr>
                                        <p:cTn id="4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9" grpId="0"/>
      <p:bldP spid="40" grpId="0"/>
      <p:bldP spid="4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4158032" y="6191250"/>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sp>
        <p:nvSpPr>
          <p:cNvPr id="37" name="Rectangle 36"/>
          <p:cNvSpPr/>
          <p:nvPr/>
        </p:nvSpPr>
        <p:spPr>
          <a:xfrm>
            <a:off x="4541895" y="2499161"/>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sp>
        <p:nvSpPr>
          <p:cNvPr id="38" name="Rectangle 37"/>
          <p:cNvSpPr/>
          <p:nvPr/>
        </p:nvSpPr>
        <p:spPr>
          <a:xfrm>
            <a:off x="4541894" y="4961811"/>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sp>
        <p:nvSpPr>
          <p:cNvPr id="36" name="Rectangle 35"/>
          <p:cNvSpPr/>
          <p:nvPr/>
        </p:nvSpPr>
        <p:spPr>
          <a:xfrm>
            <a:off x="4156207" y="3729857"/>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1600200" y="304800"/>
            <a:ext cx="2971800" cy="571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KEY PROVISIONS</a:t>
            </a:r>
            <a:endParaRPr lang="en-US" sz="3200" dirty="0">
              <a:solidFill>
                <a:schemeClr val="bg1"/>
              </a:solidFill>
              <a:latin typeface="Nevis" pitchFamily="2" charset="0"/>
            </a:endParaRPr>
          </a:p>
        </p:txBody>
      </p:sp>
      <p:cxnSp>
        <p:nvCxnSpPr>
          <p:cNvPr id="16" name="Straight Connector 15"/>
          <p:cNvCxnSpPr/>
          <p:nvPr/>
        </p:nvCxnSpPr>
        <p:spPr>
          <a:xfrm flipH="1">
            <a:off x="4543245" y="0"/>
            <a:ext cx="28755"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853256" y="1219200"/>
            <a:ext cx="3714389" cy="584775"/>
          </a:xfrm>
          <a:prstGeom prst="rect">
            <a:avLst/>
          </a:prstGeom>
        </p:spPr>
        <p:txBody>
          <a:bodyPr wrap="square">
            <a:spAutoFit/>
          </a:bodyPr>
          <a:lstStyle/>
          <a:p>
            <a:r>
              <a:rPr lang="en-US" sz="1600" b="1" kern="3000" spc="30" dirty="0">
                <a:solidFill>
                  <a:schemeClr val="tx2">
                    <a:lumMod val="50000"/>
                  </a:schemeClr>
                </a:solidFill>
                <a:latin typeface="Liberation Sans" pitchFamily="34" charset="0"/>
              </a:rPr>
              <a:t>Enhancing relevance and employability</a:t>
            </a:r>
          </a:p>
        </p:txBody>
      </p:sp>
      <p:sp>
        <p:nvSpPr>
          <p:cNvPr id="23" name="Rectangle 22"/>
          <p:cNvSpPr/>
          <p:nvPr/>
        </p:nvSpPr>
        <p:spPr>
          <a:xfrm>
            <a:off x="4189633" y="1269723"/>
            <a:ext cx="401415" cy="570243"/>
          </a:xfrm>
          <a:prstGeom prst="rect">
            <a:avLst/>
          </a:prstGeom>
          <a:solidFill>
            <a:schemeClr val="accent5">
              <a:lumMod val="60000"/>
              <a:lumOff val="40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lumMod val="75000"/>
                  <a:lumOff val="25000"/>
                </a:schemeClr>
              </a:solidFill>
              <a:latin typeface="Nevis" pitchFamily="2" charset="0"/>
            </a:endParaRPr>
          </a:p>
        </p:txBody>
      </p:sp>
      <p:grpSp>
        <p:nvGrpSpPr>
          <p:cNvPr id="24" name="Group 23"/>
          <p:cNvGrpSpPr/>
          <p:nvPr/>
        </p:nvGrpSpPr>
        <p:grpSpPr>
          <a:xfrm rot="10800000">
            <a:off x="0" y="6477001"/>
            <a:ext cx="380999" cy="380999"/>
            <a:chOff x="8553450" y="6267450"/>
            <a:chExt cx="590550" cy="590550"/>
          </a:xfrm>
        </p:grpSpPr>
        <p:sp>
          <p:nvSpPr>
            <p:cNvPr id="29" name="Rectangle 28">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5400000">
              <a:off x="8762603" y="6390481"/>
              <a:ext cx="172244" cy="344488"/>
              <a:chOff x="2819400" y="1752600"/>
              <a:chExt cx="914400" cy="1828800"/>
            </a:xfrm>
          </p:grpSpPr>
          <p:cxnSp>
            <p:nvCxnSpPr>
              <p:cNvPr id="31" name="Straight Connector 30">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0819" y="1268465"/>
            <a:ext cx="571501" cy="571501"/>
          </a:xfrm>
          <a:prstGeom prst="rect">
            <a:avLst/>
          </a:prstGeom>
          <a:effectLst>
            <a:outerShdw blurRad="50800" dist="38100" dir="5400000" algn="t" rotWithShape="0">
              <a:prstClr val="black">
                <a:alpha val="40000"/>
              </a:prstClr>
            </a:outerShdw>
          </a:effectLst>
        </p:spPr>
      </p:pic>
      <p:pic>
        <p:nvPicPr>
          <p:cNvPr id="33" name="Picture 3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0819" y="2499161"/>
            <a:ext cx="571501" cy="571501"/>
          </a:xfrm>
          <a:prstGeom prst="rect">
            <a:avLst/>
          </a:prstGeom>
          <a:effectLst>
            <a:outerShdw blurRad="50800" dist="38100" dir="5400000" algn="t" rotWithShape="0">
              <a:prstClr val="black">
                <a:alpha val="40000"/>
              </a:prstClr>
            </a:outerShdw>
          </a:effectLst>
        </p:spPr>
      </p:pic>
      <p:pic>
        <p:nvPicPr>
          <p:cNvPr id="34" name="Picture 3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90819" y="3729857"/>
            <a:ext cx="571501" cy="571501"/>
          </a:xfrm>
          <a:prstGeom prst="rect">
            <a:avLst/>
          </a:prstGeom>
          <a:effectLst>
            <a:outerShdw blurRad="50800" dist="38100" dir="5400000" algn="t" rotWithShape="0">
              <a:prstClr val="black">
                <a:alpha val="40000"/>
              </a:prstClr>
            </a:outerShdw>
          </a:effectLst>
        </p:spPr>
      </p:pic>
      <p:pic>
        <p:nvPicPr>
          <p:cNvPr id="35" name="Picture 3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265479" y="4960553"/>
            <a:ext cx="571501" cy="571501"/>
          </a:xfrm>
          <a:prstGeom prst="rect">
            <a:avLst/>
          </a:prstGeom>
          <a:effectLst>
            <a:outerShdw blurRad="50800" dist="38100" dir="5400000" algn="t" rotWithShape="0">
              <a:prstClr val="black">
                <a:alpha val="40000"/>
              </a:prstClr>
            </a:outerShdw>
          </a:effectLst>
        </p:spPr>
      </p:pic>
      <p:sp>
        <p:nvSpPr>
          <p:cNvPr id="39" name="Rectangle 38"/>
          <p:cNvSpPr/>
          <p:nvPr/>
        </p:nvSpPr>
        <p:spPr>
          <a:xfrm>
            <a:off x="475245" y="4876800"/>
            <a:ext cx="3714389" cy="584775"/>
          </a:xfrm>
          <a:prstGeom prst="rect">
            <a:avLst/>
          </a:prstGeom>
        </p:spPr>
        <p:txBody>
          <a:bodyPr wrap="square">
            <a:spAutoFit/>
          </a:bodyPr>
          <a:lstStyle/>
          <a:p>
            <a:pPr algn="r"/>
            <a:r>
              <a:rPr lang="en-US" sz="1600" b="1" kern="3000" spc="30" dirty="0">
                <a:solidFill>
                  <a:schemeClr val="tx2">
                    <a:lumMod val="50000"/>
                  </a:schemeClr>
                </a:solidFill>
                <a:latin typeface="Liberation Sans" pitchFamily="34" charset="0"/>
              </a:rPr>
              <a:t>Tracking and monitoring TVET delivery</a:t>
            </a:r>
          </a:p>
        </p:txBody>
      </p:sp>
      <p:sp>
        <p:nvSpPr>
          <p:cNvPr id="40" name="Rectangle 39"/>
          <p:cNvSpPr/>
          <p:nvPr/>
        </p:nvSpPr>
        <p:spPr>
          <a:xfrm>
            <a:off x="190500" y="2463225"/>
            <a:ext cx="3999134" cy="584775"/>
          </a:xfrm>
          <a:prstGeom prst="rect">
            <a:avLst/>
          </a:prstGeom>
        </p:spPr>
        <p:txBody>
          <a:bodyPr wrap="square">
            <a:spAutoFit/>
          </a:bodyPr>
          <a:lstStyle/>
          <a:p>
            <a:pPr algn="r"/>
            <a:r>
              <a:rPr lang="en-US" sz="1600" b="1" kern="3000" spc="30" dirty="0">
                <a:solidFill>
                  <a:schemeClr val="tx2">
                    <a:lumMod val="50000"/>
                  </a:schemeClr>
                </a:solidFill>
                <a:latin typeface="Liberation Sans" pitchFamily="34" charset="0"/>
              </a:rPr>
              <a:t>Developing a harmonized system of skills recognition</a:t>
            </a:r>
          </a:p>
        </p:txBody>
      </p:sp>
      <p:sp>
        <p:nvSpPr>
          <p:cNvPr id="41" name="Rectangle 40"/>
          <p:cNvSpPr/>
          <p:nvPr/>
        </p:nvSpPr>
        <p:spPr>
          <a:xfrm>
            <a:off x="4853256" y="3733800"/>
            <a:ext cx="3803963" cy="584775"/>
          </a:xfrm>
          <a:prstGeom prst="rect">
            <a:avLst/>
          </a:prstGeom>
        </p:spPr>
        <p:txBody>
          <a:bodyPr wrap="square">
            <a:spAutoFit/>
          </a:bodyPr>
          <a:lstStyle/>
          <a:p>
            <a:r>
              <a:rPr lang="en-US" sz="1600" b="1" kern="3000" spc="30" dirty="0">
                <a:solidFill>
                  <a:schemeClr val="tx2">
                    <a:lumMod val="50000"/>
                  </a:schemeClr>
                </a:solidFill>
                <a:latin typeface="Liberation Sans" pitchFamily="34" charset="0"/>
              </a:rPr>
              <a:t>Strengthening partnerships and linkages</a:t>
            </a:r>
          </a:p>
        </p:txBody>
      </p:sp>
      <p:pic>
        <p:nvPicPr>
          <p:cNvPr id="26" name="Picture 2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186828" y="6191250"/>
            <a:ext cx="571501" cy="571501"/>
          </a:xfrm>
          <a:prstGeom prst="rect">
            <a:avLst/>
          </a:prstGeom>
          <a:effectLst>
            <a:outerShdw blurRad="50800" dist="38100" dir="5400000" algn="t" rotWithShape="0">
              <a:prstClr val="black">
                <a:alpha val="40000"/>
              </a:prstClr>
            </a:outerShdw>
          </a:effectLst>
        </p:spPr>
      </p:pic>
      <p:sp>
        <p:nvSpPr>
          <p:cNvPr id="28" name="Rectangle 27"/>
          <p:cNvSpPr/>
          <p:nvPr/>
        </p:nvSpPr>
        <p:spPr>
          <a:xfrm>
            <a:off x="4853256" y="6019800"/>
            <a:ext cx="3714389" cy="830997"/>
          </a:xfrm>
          <a:prstGeom prst="rect">
            <a:avLst/>
          </a:prstGeom>
        </p:spPr>
        <p:txBody>
          <a:bodyPr wrap="square">
            <a:spAutoFit/>
          </a:bodyPr>
          <a:lstStyle/>
          <a:p>
            <a:r>
              <a:rPr lang="en-US" sz="1600" b="1" kern="3000" spc="30" dirty="0">
                <a:solidFill>
                  <a:schemeClr val="tx2">
                    <a:lumMod val="50000"/>
                  </a:schemeClr>
                </a:solidFill>
                <a:latin typeface="Liberation Sans" pitchFamily="34" charset="0"/>
              </a:rPr>
              <a:t>Promoting TVET research and gender and people with disabilities participation</a:t>
            </a:r>
          </a:p>
        </p:txBody>
      </p:sp>
    </p:spTree>
    <p:extLst>
      <p:ext uri="{BB962C8B-B14F-4D97-AF65-F5344CB8AC3E}">
        <p14:creationId xmlns:p14="http://schemas.microsoft.com/office/powerpoint/2010/main" xmlns="" val="39946618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75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par>
                                <p:cTn id="11" presetID="53" presetClass="entr" presetSubtype="16" fill="hold" nodeType="withEffect">
                                  <p:stCondLst>
                                    <p:cond delay="50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500"/>
                                        <p:tgtEl>
                                          <p:spTgt spid="10"/>
                                        </p:tgtEl>
                                      </p:cBhvr>
                                    </p:animEffect>
                                  </p:childTnLst>
                                </p:cTn>
                              </p:par>
                              <p:par>
                                <p:cTn id="20" presetID="53" presetClass="entr" presetSubtype="16" fill="hold" nodeType="withEffect">
                                  <p:stCondLst>
                                    <p:cond delay="500"/>
                                  </p:stCondLst>
                                  <p:childTnLst>
                                    <p:set>
                                      <p:cBhvr>
                                        <p:cTn id="21" dur="1" fill="hold">
                                          <p:stCondLst>
                                            <p:cond delay="0"/>
                                          </p:stCondLst>
                                        </p:cTn>
                                        <p:tgtEl>
                                          <p:spTgt spid="33"/>
                                        </p:tgtEl>
                                        <p:attrNameLst>
                                          <p:attrName>style.visibility</p:attrName>
                                        </p:attrNameLst>
                                      </p:cBhvr>
                                      <p:to>
                                        <p:strVal val="visible"/>
                                      </p:to>
                                    </p:set>
                                    <p:anim calcmode="lin" valueType="num">
                                      <p:cBhvr>
                                        <p:cTn id="22" dur="500" fill="hold"/>
                                        <p:tgtEl>
                                          <p:spTgt spid="33"/>
                                        </p:tgtEl>
                                        <p:attrNameLst>
                                          <p:attrName>ppt_w</p:attrName>
                                        </p:attrNameLst>
                                      </p:cBhvr>
                                      <p:tavLst>
                                        <p:tav tm="0">
                                          <p:val>
                                            <p:fltVal val="0"/>
                                          </p:val>
                                        </p:tav>
                                        <p:tav tm="100000">
                                          <p:val>
                                            <p:strVal val="#ppt_w"/>
                                          </p:val>
                                        </p:tav>
                                      </p:tavLst>
                                    </p:anim>
                                    <p:anim calcmode="lin" valueType="num">
                                      <p:cBhvr>
                                        <p:cTn id="23" dur="500" fill="hold"/>
                                        <p:tgtEl>
                                          <p:spTgt spid="33"/>
                                        </p:tgtEl>
                                        <p:attrNameLst>
                                          <p:attrName>ppt_h</p:attrName>
                                        </p:attrNameLst>
                                      </p:cBhvr>
                                      <p:tavLst>
                                        <p:tav tm="0">
                                          <p:val>
                                            <p:fltVal val="0"/>
                                          </p:val>
                                        </p:tav>
                                        <p:tav tm="100000">
                                          <p:val>
                                            <p:strVal val="#ppt_h"/>
                                          </p:val>
                                        </p:tav>
                                      </p:tavLst>
                                    </p:anim>
                                    <p:animEffect transition="in" filter="fade">
                                      <p:cBhvr>
                                        <p:cTn id="24" dur="500"/>
                                        <p:tgtEl>
                                          <p:spTgt spid="33"/>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wipe(up)">
                                      <p:cBhvr>
                                        <p:cTn id="28" dur="500"/>
                                        <p:tgtEl>
                                          <p:spTgt spid="40"/>
                                        </p:tgtEl>
                                      </p:cBhvr>
                                    </p:animEffect>
                                  </p:childTnLst>
                                </p:cTn>
                              </p:par>
                              <p:par>
                                <p:cTn id="29" presetID="53" presetClass="entr" presetSubtype="16" fill="hold" nodeType="withEffect">
                                  <p:stCondLst>
                                    <p:cond delay="500"/>
                                  </p:stCondLst>
                                  <p:childTnLst>
                                    <p:set>
                                      <p:cBhvr>
                                        <p:cTn id="30" dur="1" fill="hold">
                                          <p:stCondLst>
                                            <p:cond delay="0"/>
                                          </p:stCondLst>
                                        </p:cTn>
                                        <p:tgtEl>
                                          <p:spTgt spid="34"/>
                                        </p:tgtEl>
                                        <p:attrNameLst>
                                          <p:attrName>style.visibility</p:attrName>
                                        </p:attrNameLst>
                                      </p:cBhvr>
                                      <p:to>
                                        <p:strVal val="visible"/>
                                      </p:to>
                                    </p:set>
                                    <p:anim calcmode="lin" valueType="num">
                                      <p:cBhvr>
                                        <p:cTn id="31" dur="500" fill="hold"/>
                                        <p:tgtEl>
                                          <p:spTgt spid="34"/>
                                        </p:tgtEl>
                                        <p:attrNameLst>
                                          <p:attrName>ppt_w</p:attrName>
                                        </p:attrNameLst>
                                      </p:cBhvr>
                                      <p:tavLst>
                                        <p:tav tm="0">
                                          <p:val>
                                            <p:fltVal val="0"/>
                                          </p:val>
                                        </p:tav>
                                        <p:tav tm="100000">
                                          <p:val>
                                            <p:strVal val="#ppt_w"/>
                                          </p:val>
                                        </p:tav>
                                      </p:tavLst>
                                    </p:anim>
                                    <p:anim calcmode="lin" valueType="num">
                                      <p:cBhvr>
                                        <p:cTn id="32" dur="500" fill="hold"/>
                                        <p:tgtEl>
                                          <p:spTgt spid="34"/>
                                        </p:tgtEl>
                                        <p:attrNameLst>
                                          <p:attrName>ppt_h</p:attrName>
                                        </p:attrNameLst>
                                      </p:cBhvr>
                                      <p:tavLst>
                                        <p:tav tm="0">
                                          <p:val>
                                            <p:fltVal val="0"/>
                                          </p:val>
                                        </p:tav>
                                        <p:tav tm="100000">
                                          <p:val>
                                            <p:strVal val="#ppt_h"/>
                                          </p:val>
                                        </p:tav>
                                      </p:tavLst>
                                    </p:anim>
                                    <p:animEffect transition="in" filter="fade">
                                      <p:cBhvr>
                                        <p:cTn id="33" dur="500"/>
                                        <p:tgtEl>
                                          <p:spTgt spid="34"/>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up)">
                                      <p:cBhvr>
                                        <p:cTn id="37" dur="500"/>
                                        <p:tgtEl>
                                          <p:spTgt spid="41"/>
                                        </p:tgtEl>
                                      </p:cBhvr>
                                    </p:animEffect>
                                  </p:childTnLst>
                                </p:cTn>
                              </p:par>
                              <p:par>
                                <p:cTn id="38" presetID="53" presetClass="entr" presetSubtype="16" fill="hold" nodeType="withEffect">
                                  <p:stCondLst>
                                    <p:cond delay="500"/>
                                  </p:stCondLst>
                                  <p:childTnLst>
                                    <p:set>
                                      <p:cBhvr>
                                        <p:cTn id="39" dur="1" fill="hold">
                                          <p:stCondLst>
                                            <p:cond delay="0"/>
                                          </p:stCondLst>
                                        </p:cTn>
                                        <p:tgtEl>
                                          <p:spTgt spid="35"/>
                                        </p:tgtEl>
                                        <p:attrNameLst>
                                          <p:attrName>style.visibility</p:attrName>
                                        </p:attrNameLst>
                                      </p:cBhvr>
                                      <p:to>
                                        <p:strVal val="visible"/>
                                      </p:to>
                                    </p:set>
                                    <p:anim calcmode="lin" valueType="num">
                                      <p:cBhvr>
                                        <p:cTn id="40" dur="500" fill="hold"/>
                                        <p:tgtEl>
                                          <p:spTgt spid="35"/>
                                        </p:tgtEl>
                                        <p:attrNameLst>
                                          <p:attrName>ppt_w</p:attrName>
                                        </p:attrNameLst>
                                      </p:cBhvr>
                                      <p:tavLst>
                                        <p:tav tm="0">
                                          <p:val>
                                            <p:fltVal val="0"/>
                                          </p:val>
                                        </p:tav>
                                        <p:tav tm="100000">
                                          <p:val>
                                            <p:strVal val="#ppt_w"/>
                                          </p:val>
                                        </p:tav>
                                      </p:tavLst>
                                    </p:anim>
                                    <p:anim calcmode="lin" valueType="num">
                                      <p:cBhvr>
                                        <p:cTn id="41" dur="500" fill="hold"/>
                                        <p:tgtEl>
                                          <p:spTgt spid="35"/>
                                        </p:tgtEl>
                                        <p:attrNameLst>
                                          <p:attrName>ppt_h</p:attrName>
                                        </p:attrNameLst>
                                      </p:cBhvr>
                                      <p:tavLst>
                                        <p:tav tm="0">
                                          <p:val>
                                            <p:fltVal val="0"/>
                                          </p:val>
                                        </p:tav>
                                        <p:tav tm="100000">
                                          <p:val>
                                            <p:strVal val="#ppt_h"/>
                                          </p:val>
                                        </p:tav>
                                      </p:tavLst>
                                    </p:anim>
                                    <p:animEffect transition="in" filter="fade">
                                      <p:cBhvr>
                                        <p:cTn id="42" dur="500"/>
                                        <p:tgtEl>
                                          <p:spTgt spid="35"/>
                                        </p:tgtEl>
                                      </p:cBhvr>
                                    </p:animEffect>
                                  </p:childTnLst>
                                </p:cTn>
                              </p:par>
                            </p:childTnLst>
                          </p:cTn>
                        </p:par>
                        <p:par>
                          <p:cTn id="43" fill="hold">
                            <p:stCondLst>
                              <p:cond delay="4000"/>
                            </p:stCondLst>
                            <p:childTnLst>
                              <p:par>
                                <p:cTn id="44" presetID="22" presetClass="entr" presetSubtype="1" fill="hold" grpId="0" nodeType="afterEffect">
                                  <p:stCondLst>
                                    <p:cond delay="0"/>
                                  </p:stCondLst>
                                  <p:childTnLst>
                                    <p:set>
                                      <p:cBhvr>
                                        <p:cTn id="45" dur="1" fill="hold">
                                          <p:stCondLst>
                                            <p:cond delay="0"/>
                                          </p:stCondLst>
                                        </p:cTn>
                                        <p:tgtEl>
                                          <p:spTgt spid="39"/>
                                        </p:tgtEl>
                                        <p:attrNameLst>
                                          <p:attrName>style.visibility</p:attrName>
                                        </p:attrNameLst>
                                      </p:cBhvr>
                                      <p:to>
                                        <p:strVal val="visible"/>
                                      </p:to>
                                    </p:set>
                                    <p:animEffect transition="in" filter="wipe(up)">
                                      <p:cBhvr>
                                        <p:cTn id="46" dur="500"/>
                                        <p:tgtEl>
                                          <p:spTgt spid="39"/>
                                        </p:tgtEl>
                                      </p:cBhvr>
                                    </p:animEffect>
                                  </p:childTnLst>
                                </p:cTn>
                              </p:par>
                              <p:par>
                                <p:cTn id="47" presetID="53" presetClass="entr" presetSubtype="16" fill="hold" nodeType="withEffect">
                                  <p:stCondLst>
                                    <p:cond delay="50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5000"/>
                            </p:stCondLst>
                            <p:childTnLst>
                              <p:par>
                                <p:cTn id="53" presetID="22" presetClass="entr" presetSubtype="1" fill="hold" grpId="0" nodeType="afterEffect">
                                  <p:stCondLst>
                                    <p:cond delay="0"/>
                                  </p:stCondLst>
                                  <p:childTnLst>
                                    <p:set>
                                      <p:cBhvr>
                                        <p:cTn id="54" dur="1" fill="hold">
                                          <p:stCondLst>
                                            <p:cond delay="0"/>
                                          </p:stCondLst>
                                        </p:cTn>
                                        <p:tgtEl>
                                          <p:spTgt spid="28"/>
                                        </p:tgtEl>
                                        <p:attrNameLst>
                                          <p:attrName>style.visibility</p:attrName>
                                        </p:attrNameLst>
                                      </p:cBhvr>
                                      <p:to>
                                        <p:strVal val="visible"/>
                                      </p:to>
                                    </p:set>
                                    <p:animEffect transition="in" filter="wipe(up)">
                                      <p:cBhvr>
                                        <p:cTn id="5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39" grpId="0"/>
      <p:bldP spid="40" grpId="0"/>
      <p:bldP spid="41"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0" y="304800"/>
            <a:ext cx="2971800" cy="571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KEY ROLES</a:t>
            </a:r>
            <a:endParaRPr lang="en-US" sz="3200" dirty="0">
              <a:solidFill>
                <a:schemeClr val="bg1"/>
              </a:solidFill>
              <a:latin typeface="Nevis" pitchFamily="2" charset="0"/>
            </a:endParaRPr>
          </a:p>
        </p:txBody>
      </p:sp>
      <p:cxnSp>
        <p:nvCxnSpPr>
          <p:cNvPr id="16" name="Straight Connector 15"/>
          <p:cNvCxnSpPr/>
          <p:nvPr/>
        </p:nvCxnSpPr>
        <p:spPr>
          <a:xfrm flipH="1">
            <a:off x="2939370" y="-46977"/>
            <a:ext cx="28755"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3048000" y="1143000"/>
            <a:ext cx="5715000" cy="5262979"/>
          </a:xfrm>
          <a:prstGeom prst="rect">
            <a:avLst/>
          </a:prstGeom>
        </p:spPr>
        <p:txBody>
          <a:bodyPr wrap="square">
            <a:spAutoFit/>
          </a:bodyPr>
          <a:lstStyle/>
          <a:p>
            <a:pPr marL="228600" indent="-228600">
              <a:buFont typeface="+mj-lt"/>
              <a:buAutoNum type="arabicPeriod"/>
            </a:pPr>
            <a:r>
              <a:rPr lang="en-US" sz="1600" b="1" kern="3000" spc="30" dirty="0" smtClean="0">
                <a:solidFill>
                  <a:schemeClr val="tx2">
                    <a:lumMod val="50000"/>
                  </a:schemeClr>
                </a:solidFill>
                <a:latin typeface="Liberation Sans" pitchFamily="34" charset="0"/>
              </a:rPr>
              <a:t>Disseminate </a:t>
            </a:r>
            <a:r>
              <a:rPr lang="en-US" sz="1600" b="1" kern="3000" spc="30" dirty="0">
                <a:solidFill>
                  <a:schemeClr val="tx2">
                    <a:lumMod val="50000"/>
                  </a:schemeClr>
                </a:solidFill>
                <a:latin typeface="Liberation Sans" pitchFamily="34" charset="0"/>
              </a:rPr>
              <a:t>the revised TVET strategy document widely among AU Member States</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smtClean="0">
                <a:solidFill>
                  <a:schemeClr val="tx2">
                    <a:lumMod val="50000"/>
                  </a:schemeClr>
                </a:solidFill>
                <a:latin typeface="Liberation Sans" pitchFamily="34" charset="0"/>
              </a:rPr>
              <a:t>Sensitize </a:t>
            </a:r>
            <a:r>
              <a:rPr lang="en-US" sz="1600" b="1" kern="3000" spc="30" dirty="0">
                <a:solidFill>
                  <a:schemeClr val="tx2">
                    <a:lumMod val="50000"/>
                  </a:schemeClr>
                </a:solidFill>
                <a:latin typeface="Liberation Sans" pitchFamily="34" charset="0"/>
              </a:rPr>
              <a:t>governments on the transformational role of TVET for socio economic development</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smtClean="0">
                <a:solidFill>
                  <a:schemeClr val="tx2">
                    <a:lumMod val="50000"/>
                  </a:schemeClr>
                </a:solidFill>
                <a:latin typeface="Liberation Sans" pitchFamily="34" charset="0"/>
              </a:rPr>
              <a:t>Actively </a:t>
            </a:r>
            <a:r>
              <a:rPr lang="en-US" sz="1600" b="1" kern="3000" spc="30" dirty="0">
                <a:solidFill>
                  <a:schemeClr val="tx2">
                    <a:lumMod val="50000"/>
                  </a:schemeClr>
                </a:solidFill>
                <a:latin typeface="Liberation Sans" pitchFamily="34" charset="0"/>
              </a:rPr>
              <a:t>play a TVET advocacy role within the international donor community</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smtClean="0">
                <a:solidFill>
                  <a:schemeClr val="tx2">
                    <a:lumMod val="50000"/>
                  </a:schemeClr>
                </a:solidFill>
                <a:latin typeface="Liberation Sans" pitchFamily="34" charset="0"/>
              </a:rPr>
              <a:t>Offer </a:t>
            </a:r>
            <a:r>
              <a:rPr lang="en-US" sz="1600" b="1" kern="3000" spc="30" dirty="0">
                <a:solidFill>
                  <a:schemeClr val="tx2">
                    <a:lumMod val="50000"/>
                  </a:schemeClr>
                </a:solidFill>
                <a:latin typeface="Liberation Sans" pitchFamily="34" charset="0"/>
              </a:rPr>
              <a:t>technical assistance to member states in need of such assistance</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smtClean="0">
                <a:solidFill>
                  <a:schemeClr val="tx2">
                    <a:lumMod val="50000"/>
                  </a:schemeClr>
                </a:solidFill>
                <a:latin typeface="Liberation Sans" pitchFamily="34" charset="0"/>
              </a:rPr>
              <a:t>Promote </a:t>
            </a:r>
            <a:r>
              <a:rPr lang="en-US" sz="1600" b="1" kern="3000" spc="30" dirty="0">
                <a:solidFill>
                  <a:schemeClr val="tx2">
                    <a:lumMod val="50000"/>
                  </a:schemeClr>
                </a:solidFill>
                <a:latin typeface="Liberation Sans" pitchFamily="34" charset="0"/>
              </a:rPr>
              <a:t>TVET as a vehicle for regional integration</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smtClean="0">
                <a:solidFill>
                  <a:schemeClr val="tx2">
                    <a:lumMod val="50000"/>
                  </a:schemeClr>
                </a:solidFill>
                <a:latin typeface="Liberation Sans" pitchFamily="34" charset="0"/>
              </a:rPr>
              <a:t>Monitor </a:t>
            </a:r>
            <a:r>
              <a:rPr lang="en-US" sz="1600" b="1" kern="3000" spc="30" dirty="0">
                <a:solidFill>
                  <a:schemeClr val="tx2">
                    <a:lumMod val="50000"/>
                  </a:schemeClr>
                </a:solidFill>
                <a:latin typeface="Liberation Sans" pitchFamily="34" charset="0"/>
              </a:rPr>
              <a:t>implementation of the strategy at the continental level.</a:t>
            </a:r>
          </a:p>
        </p:txBody>
      </p:sp>
      <p:grpSp>
        <p:nvGrpSpPr>
          <p:cNvPr id="24" name="Group 23"/>
          <p:cNvGrpSpPr/>
          <p:nvPr/>
        </p:nvGrpSpPr>
        <p:grpSpPr>
          <a:xfrm rot="10800000">
            <a:off x="0" y="6477001"/>
            <a:ext cx="380999" cy="380999"/>
            <a:chOff x="8553450" y="6267450"/>
            <a:chExt cx="590550" cy="590550"/>
          </a:xfrm>
        </p:grpSpPr>
        <p:sp>
          <p:nvSpPr>
            <p:cNvPr id="29" name="Rectangle 28">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5400000">
              <a:off x="8762603" y="6390481"/>
              <a:ext cx="172244" cy="344488"/>
              <a:chOff x="2819400" y="1752600"/>
              <a:chExt cx="914400" cy="1828800"/>
            </a:xfrm>
          </p:grpSpPr>
          <p:cxnSp>
            <p:nvCxnSpPr>
              <p:cNvPr id="31" name="Straight Connector 30">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42" name="Rectangle 41"/>
          <p:cNvSpPr/>
          <p:nvPr/>
        </p:nvSpPr>
        <p:spPr>
          <a:xfrm>
            <a:off x="2971800" y="647700"/>
            <a:ext cx="6172200" cy="3429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AUC AND RECs</a:t>
            </a:r>
            <a:endParaRPr lang="en-US" sz="3200" dirty="0">
              <a:solidFill>
                <a:schemeClr val="bg1"/>
              </a:solidFill>
              <a:latin typeface="Nevis" pitchFamily="2" charset="0"/>
            </a:endParaRPr>
          </a:p>
        </p:txBody>
      </p:sp>
    </p:spTree>
    <p:extLst>
      <p:ext uri="{BB962C8B-B14F-4D97-AF65-F5344CB8AC3E}">
        <p14:creationId xmlns:p14="http://schemas.microsoft.com/office/powerpoint/2010/main" xmlns="" val="24305847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75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par>
                                <p:cTn id="15" presetID="22" presetClass="entr" presetSubtype="2" fill="hold" grpId="0" nodeType="withEffect">
                                  <p:stCondLst>
                                    <p:cond delay="500"/>
                                  </p:stCondLst>
                                  <p:childTnLst>
                                    <p:set>
                                      <p:cBhvr>
                                        <p:cTn id="16" dur="1" fill="hold">
                                          <p:stCondLst>
                                            <p:cond delay="0"/>
                                          </p:stCondLst>
                                        </p:cTn>
                                        <p:tgtEl>
                                          <p:spTgt spid="42"/>
                                        </p:tgtEl>
                                        <p:attrNameLst>
                                          <p:attrName>style.visibility</p:attrName>
                                        </p:attrNameLst>
                                      </p:cBhvr>
                                      <p:to>
                                        <p:strVal val="visible"/>
                                      </p:to>
                                    </p:set>
                                    <p:animEffect transition="in" filter="wipe(right)">
                                      <p:cBhvr>
                                        <p:cTn id="1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0" y="304800"/>
            <a:ext cx="2971800" cy="571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KEY ROLES</a:t>
            </a:r>
            <a:endParaRPr lang="en-US" sz="3200" dirty="0">
              <a:solidFill>
                <a:schemeClr val="bg1"/>
              </a:solidFill>
              <a:latin typeface="Nevis" pitchFamily="2" charset="0"/>
            </a:endParaRPr>
          </a:p>
        </p:txBody>
      </p:sp>
      <p:cxnSp>
        <p:nvCxnSpPr>
          <p:cNvPr id="16" name="Straight Connector 15"/>
          <p:cNvCxnSpPr/>
          <p:nvPr/>
        </p:nvCxnSpPr>
        <p:spPr>
          <a:xfrm flipH="1">
            <a:off x="2939370" y="-46977"/>
            <a:ext cx="28755"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971800" y="990600"/>
            <a:ext cx="5981700" cy="5863144"/>
          </a:xfrm>
          <a:prstGeom prst="rect">
            <a:avLst/>
          </a:prstGeom>
        </p:spPr>
        <p:txBody>
          <a:bodyPr wrap="square">
            <a:spAutoFit/>
          </a:bodyPr>
          <a:lstStyle/>
          <a:p>
            <a:pPr marL="228600" indent="-228600">
              <a:buFont typeface="+mj-lt"/>
              <a:buAutoNum type="arabicPeriod"/>
            </a:pPr>
            <a:r>
              <a:rPr lang="en-US" sz="1500" b="1" kern="3000" spc="30" dirty="0">
                <a:solidFill>
                  <a:schemeClr val="tx2">
                    <a:lumMod val="50000"/>
                  </a:schemeClr>
                </a:solidFill>
                <a:latin typeface="Liberation Sans" pitchFamily="34" charset="0"/>
              </a:rPr>
              <a:t>Give legislative backing to national TVET policies</a:t>
            </a:r>
            <a:r>
              <a:rPr lang="en-US" sz="15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r>
              <a:rPr lang="en-US" sz="1500" b="1" kern="3000" spc="30" dirty="0">
                <a:solidFill>
                  <a:schemeClr val="tx2">
                    <a:lumMod val="50000"/>
                  </a:schemeClr>
                </a:solidFill>
                <a:latin typeface="Liberation Sans" pitchFamily="34" charset="0"/>
              </a:rPr>
              <a:t>Improve capital investment in TVET</a:t>
            </a:r>
            <a:r>
              <a:rPr lang="en-US" sz="15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r>
              <a:rPr lang="en-US" sz="1500" b="1" kern="3000" spc="30" dirty="0">
                <a:solidFill>
                  <a:schemeClr val="tx2">
                    <a:lumMod val="50000"/>
                  </a:schemeClr>
                </a:solidFill>
                <a:latin typeface="Liberation Sans" pitchFamily="34" charset="0"/>
              </a:rPr>
              <a:t>Establish TVET management information systems for education and </a:t>
            </a:r>
            <a:r>
              <a:rPr lang="en-US" sz="1500" b="1" kern="3000" spc="30" dirty="0" smtClean="0">
                <a:solidFill>
                  <a:schemeClr val="tx2">
                    <a:lumMod val="50000"/>
                  </a:schemeClr>
                </a:solidFill>
                <a:latin typeface="Liberation Sans" pitchFamily="34" charset="0"/>
              </a:rPr>
              <a:t>training</a:t>
            </a:r>
            <a:r>
              <a:rPr lang="en-US" sz="1500" b="1" kern="3000" spc="30" dirty="0">
                <a:solidFill>
                  <a:schemeClr val="tx2">
                    <a:lumMod val="50000"/>
                  </a:schemeClr>
                </a:solidFill>
                <a:latin typeface="Liberation Sans" pitchFamily="34" charset="0"/>
              </a:rPr>
              <a:t>, including </a:t>
            </a:r>
            <a:r>
              <a:rPr lang="en-US" sz="1500" b="1" kern="3000" spc="30" dirty="0" err="1">
                <a:solidFill>
                  <a:schemeClr val="tx2">
                    <a:lumMod val="50000"/>
                  </a:schemeClr>
                </a:solidFill>
                <a:latin typeface="Liberation Sans" pitchFamily="34" charset="0"/>
              </a:rPr>
              <a:t>labour</a:t>
            </a:r>
            <a:r>
              <a:rPr lang="en-US" sz="1500" b="1" kern="3000" spc="30" dirty="0">
                <a:solidFill>
                  <a:schemeClr val="tx2">
                    <a:lumMod val="50000"/>
                  </a:schemeClr>
                </a:solidFill>
                <a:latin typeface="Liberation Sans" pitchFamily="34" charset="0"/>
              </a:rPr>
              <a:t> market information systems</a:t>
            </a:r>
            <a:r>
              <a:rPr lang="en-US" sz="15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r>
              <a:rPr lang="en-US" sz="1500" b="1" kern="3000" spc="30" dirty="0">
                <a:solidFill>
                  <a:schemeClr val="tx2">
                    <a:lumMod val="50000"/>
                  </a:schemeClr>
                </a:solidFill>
                <a:latin typeface="Liberation Sans" pitchFamily="34" charset="0"/>
              </a:rPr>
              <a:t>Institute measures to reduce gender, economic, and geographical inequities in TVET provision</a:t>
            </a:r>
            <a:r>
              <a:rPr lang="en-US" sz="15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r>
              <a:rPr lang="en-US" sz="1500" b="1" kern="3000" spc="30" dirty="0">
                <a:solidFill>
                  <a:schemeClr val="tx2">
                    <a:lumMod val="50000"/>
                  </a:schemeClr>
                </a:solidFill>
                <a:latin typeface="Liberation Sans" pitchFamily="34" charset="0"/>
              </a:rPr>
              <a:t>Set up venture capital to support TVET graduates</a:t>
            </a:r>
            <a:r>
              <a:rPr lang="en-US" sz="15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r>
              <a:rPr lang="en-US" sz="1500" b="1" kern="3000" spc="30" dirty="0">
                <a:solidFill>
                  <a:schemeClr val="tx2">
                    <a:lumMod val="50000"/>
                  </a:schemeClr>
                </a:solidFill>
                <a:latin typeface="Liberation Sans" pitchFamily="34" charset="0"/>
              </a:rPr>
              <a:t>Build leadership and management capacity to drive TVET system</a:t>
            </a:r>
            <a:r>
              <a:rPr lang="en-US" sz="15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endParaRPr lang="en-US" sz="1500" b="1" kern="3000" spc="30" dirty="0">
              <a:solidFill>
                <a:schemeClr val="tx2">
                  <a:lumMod val="50000"/>
                </a:schemeClr>
              </a:solidFill>
              <a:latin typeface="Liberation Sans" pitchFamily="34" charset="0"/>
            </a:endParaRPr>
          </a:p>
          <a:p>
            <a:pPr marL="228600" indent="-228600">
              <a:buFont typeface="+mj-lt"/>
              <a:buAutoNum type="arabicPeriod"/>
            </a:pPr>
            <a:r>
              <a:rPr lang="en-US" sz="1500" b="1" kern="3000" spc="30" dirty="0">
                <a:solidFill>
                  <a:schemeClr val="tx2">
                    <a:lumMod val="50000"/>
                  </a:schemeClr>
                </a:solidFill>
                <a:latin typeface="Liberation Sans" pitchFamily="34" charset="0"/>
              </a:rPr>
              <a:t>Constantly monitor and track progress in the TVET delivery system and periodically apply corrective measures accordingly.</a:t>
            </a:r>
          </a:p>
        </p:txBody>
      </p:sp>
      <p:grpSp>
        <p:nvGrpSpPr>
          <p:cNvPr id="24" name="Group 23"/>
          <p:cNvGrpSpPr/>
          <p:nvPr/>
        </p:nvGrpSpPr>
        <p:grpSpPr>
          <a:xfrm rot="10800000">
            <a:off x="0" y="6477001"/>
            <a:ext cx="380999" cy="380999"/>
            <a:chOff x="8553450" y="6267450"/>
            <a:chExt cx="590550" cy="590550"/>
          </a:xfrm>
        </p:grpSpPr>
        <p:sp>
          <p:nvSpPr>
            <p:cNvPr id="29" name="Rectangle 28">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5400000">
              <a:off x="8762603" y="6390481"/>
              <a:ext cx="172244" cy="344488"/>
              <a:chOff x="2819400" y="1752600"/>
              <a:chExt cx="914400" cy="1828800"/>
            </a:xfrm>
          </p:grpSpPr>
          <p:cxnSp>
            <p:nvCxnSpPr>
              <p:cNvPr id="31" name="Straight Connector 30">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42" name="Rectangle 41"/>
          <p:cNvSpPr/>
          <p:nvPr/>
        </p:nvSpPr>
        <p:spPr>
          <a:xfrm>
            <a:off x="2971800" y="647700"/>
            <a:ext cx="6172200" cy="3429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MEMBER STATES</a:t>
            </a:r>
            <a:endParaRPr lang="en-US" sz="3200" dirty="0">
              <a:solidFill>
                <a:schemeClr val="bg1"/>
              </a:solidFill>
              <a:latin typeface="Nevis" pitchFamily="2" charset="0"/>
            </a:endParaRPr>
          </a:p>
        </p:txBody>
      </p:sp>
    </p:spTree>
    <p:extLst>
      <p:ext uri="{BB962C8B-B14F-4D97-AF65-F5344CB8AC3E}">
        <p14:creationId xmlns:p14="http://schemas.microsoft.com/office/powerpoint/2010/main" xmlns="" val="2636682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75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par>
                                <p:cTn id="15" presetID="22" presetClass="entr" presetSubtype="2" fill="hold" grpId="0" nodeType="withEffect">
                                  <p:stCondLst>
                                    <p:cond delay="500"/>
                                  </p:stCondLst>
                                  <p:childTnLst>
                                    <p:set>
                                      <p:cBhvr>
                                        <p:cTn id="16" dur="1" fill="hold">
                                          <p:stCondLst>
                                            <p:cond delay="0"/>
                                          </p:stCondLst>
                                        </p:cTn>
                                        <p:tgtEl>
                                          <p:spTgt spid="42"/>
                                        </p:tgtEl>
                                        <p:attrNameLst>
                                          <p:attrName>style.visibility</p:attrName>
                                        </p:attrNameLst>
                                      </p:cBhvr>
                                      <p:to>
                                        <p:strVal val="visible"/>
                                      </p:to>
                                    </p:set>
                                    <p:animEffect transition="in" filter="wipe(right)">
                                      <p:cBhvr>
                                        <p:cTn id="1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0" y="304800"/>
            <a:ext cx="2971800" cy="5715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KEY ROLES</a:t>
            </a:r>
            <a:endParaRPr lang="en-US" sz="3200" dirty="0">
              <a:solidFill>
                <a:schemeClr val="bg1"/>
              </a:solidFill>
              <a:latin typeface="Nevis" pitchFamily="2" charset="0"/>
            </a:endParaRPr>
          </a:p>
        </p:txBody>
      </p:sp>
      <p:cxnSp>
        <p:nvCxnSpPr>
          <p:cNvPr id="16" name="Straight Connector 15"/>
          <p:cNvCxnSpPr/>
          <p:nvPr/>
        </p:nvCxnSpPr>
        <p:spPr>
          <a:xfrm flipH="1">
            <a:off x="2939370" y="-46977"/>
            <a:ext cx="28755"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2971800" y="990600"/>
            <a:ext cx="5981700" cy="3539430"/>
          </a:xfrm>
          <a:prstGeom prst="rect">
            <a:avLst/>
          </a:prstGeom>
        </p:spPr>
        <p:txBody>
          <a:bodyPr wrap="square">
            <a:spAutoFit/>
          </a:bodyPr>
          <a:lstStyle/>
          <a:p>
            <a:pPr marL="228600" indent="-228600">
              <a:buFont typeface="+mj-lt"/>
              <a:buAutoNum type="arabicPeriod"/>
            </a:pPr>
            <a:r>
              <a:rPr lang="en-US" sz="1600" b="1" kern="3000" spc="30" dirty="0">
                <a:solidFill>
                  <a:schemeClr val="tx2">
                    <a:lumMod val="50000"/>
                  </a:schemeClr>
                </a:solidFill>
                <a:latin typeface="Liberation Sans" pitchFamily="34" charset="0"/>
              </a:rPr>
              <a:t>Fund TVET research</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a:solidFill>
                  <a:schemeClr val="tx2">
                    <a:lumMod val="50000"/>
                  </a:schemeClr>
                </a:solidFill>
                <a:latin typeface="Liberation Sans" pitchFamily="34" charset="0"/>
              </a:rPr>
              <a:t>Contribute to funding of post-training support services</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a:solidFill>
                  <a:schemeClr val="tx2">
                    <a:lumMod val="50000"/>
                  </a:schemeClr>
                </a:solidFill>
                <a:latin typeface="Liberation Sans" pitchFamily="34" charset="0"/>
              </a:rPr>
              <a:t>Support capacity building in TVET sector, including instructor training, management training, technical assistance, etc</a:t>
            </a:r>
            <a:r>
              <a:rPr lang="en-US" sz="1600" b="1" kern="3000" spc="30" dirty="0" smtClean="0">
                <a:solidFill>
                  <a:schemeClr val="tx2">
                    <a:lumMod val="50000"/>
                  </a:schemeClr>
                </a:solidFill>
                <a:latin typeface="Liberation Sans" pitchFamily="34" charset="0"/>
              </a:rPr>
              <a:t>.</a:t>
            </a: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endParaRPr lang="en-US" sz="1600" b="1" kern="3000" spc="30" dirty="0">
              <a:solidFill>
                <a:schemeClr val="tx2">
                  <a:lumMod val="50000"/>
                </a:schemeClr>
              </a:solidFill>
              <a:latin typeface="Liberation Sans" pitchFamily="34" charset="0"/>
            </a:endParaRPr>
          </a:p>
          <a:p>
            <a:pPr marL="228600" indent="-228600">
              <a:buFont typeface="+mj-lt"/>
              <a:buAutoNum type="arabicPeriod"/>
            </a:pPr>
            <a:r>
              <a:rPr lang="en-US" sz="1600" b="1" kern="3000" spc="30" dirty="0">
                <a:solidFill>
                  <a:schemeClr val="tx2">
                    <a:lumMod val="50000"/>
                  </a:schemeClr>
                </a:solidFill>
                <a:latin typeface="Liberation Sans" pitchFamily="34" charset="0"/>
              </a:rPr>
              <a:t>Support TVET advocacy initiatives, motivation campaigns and </a:t>
            </a:r>
            <a:r>
              <a:rPr lang="en-US" sz="1600" b="1" kern="3000" spc="30" dirty="0" err="1">
                <a:solidFill>
                  <a:schemeClr val="tx2">
                    <a:lumMod val="50000"/>
                  </a:schemeClr>
                </a:solidFill>
                <a:latin typeface="Liberation Sans" pitchFamily="34" charset="0"/>
              </a:rPr>
              <a:t>programmes</a:t>
            </a:r>
            <a:endParaRPr lang="en-US" sz="1600" b="1" kern="3000" spc="30" dirty="0">
              <a:solidFill>
                <a:schemeClr val="tx2">
                  <a:lumMod val="50000"/>
                </a:schemeClr>
              </a:solidFill>
              <a:latin typeface="Liberation Sans" pitchFamily="34" charset="0"/>
            </a:endParaRPr>
          </a:p>
        </p:txBody>
      </p:sp>
      <p:grpSp>
        <p:nvGrpSpPr>
          <p:cNvPr id="24" name="Group 23"/>
          <p:cNvGrpSpPr/>
          <p:nvPr/>
        </p:nvGrpSpPr>
        <p:grpSpPr>
          <a:xfrm rot="10800000">
            <a:off x="0" y="6477001"/>
            <a:ext cx="380999" cy="380999"/>
            <a:chOff x="8553450" y="6267450"/>
            <a:chExt cx="590550" cy="590550"/>
          </a:xfrm>
        </p:grpSpPr>
        <p:sp>
          <p:nvSpPr>
            <p:cNvPr id="29" name="Rectangle 28">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5400000">
              <a:off x="8762603" y="6390481"/>
              <a:ext cx="172244" cy="344488"/>
              <a:chOff x="2819400" y="1752600"/>
              <a:chExt cx="914400" cy="1828800"/>
            </a:xfrm>
          </p:grpSpPr>
          <p:cxnSp>
            <p:nvCxnSpPr>
              <p:cNvPr id="31" name="Straight Connector 30">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42" name="Rectangle 41"/>
          <p:cNvSpPr/>
          <p:nvPr/>
        </p:nvSpPr>
        <p:spPr>
          <a:xfrm>
            <a:off x="2971800" y="647700"/>
            <a:ext cx="6172200" cy="3429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sz="3200" dirty="0" smtClean="0">
                <a:solidFill>
                  <a:schemeClr val="bg1"/>
                </a:solidFill>
                <a:latin typeface="Nevis" pitchFamily="2" charset="0"/>
              </a:rPr>
              <a:t>DONORS &amp; DEVELOPMENT PARTNERS</a:t>
            </a:r>
            <a:endParaRPr lang="en-US" sz="3200" dirty="0">
              <a:solidFill>
                <a:schemeClr val="bg1"/>
              </a:solidFill>
              <a:latin typeface="Nevis" pitchFamily="2" charset="0"/>
            </a:endParaRPr>
          </a:p>
        </p:txBody>
      </p:sp>
    </p:spTree>
    <p:extLst>
      <p:ext uri="{BB962C8B-B14F-4D97-AF65-F5344CB8AC3E}">
        <p14:creationId xmlns:p14="http://schemas.microsoft.com/office/powerpoint/2010/main" xmlns="" val="29598329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75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up)">
                                      <p:cBhvr>
                                        <p:cTn id="14" dur="500"/>
                                        <p:tgtEl>
                                          <p:spTgt spid="10"/>
                                        </p:tgtEl>
                                      </p:cBhvr>
                                    </p:animEffect>
                                  </p:childTnLst>
                                </p:cTn>
                              </p:par>
                              <p:par>
                                <p:cTn id="15" presetID="22" presetClass="entr" presetSubtype="2" fill="hold" grpId="0" nodeType="withEffect">
                                  <p:stCondLst>
                                    <p:cond delay="500"/>
                                  </p:stCondLst>
                                  <p:childTnLst>
                                    <p:set>
                                      <p:cBhvr>
                                        <p:cTn id="16" dur="1" fill="hold">
                                          <p:stCondLst>
                                            <p:cond delay="0"/>
                                          </p:stCondLst>
                                        </p:cTn>
                                        <p:tgtEl>
                                          <p:spTgt spid="42"/>
                                        </p:tgtEl>
                                        <p:attrNameLst>
                                          <p:attrName>style.visibility</p:attrName>
                                        </p:attrNameLst>
                                      </p:cBhvr>
                                      <p:to>
                                        <p:strVal val="visible"/>
                                      </p:to>
                                    </p:set>
                                    <p:animEffect transition="in" filter="wipe(right)">
                                      <p:cBhvr>
                                        <p:cTn id="17"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4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0" y="304800"/>
            <a:ext cx="2209800" cy="1752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Nevis" pitchFamily="2" charset="0"/>
              </a:rPr>
              <a:t>2014 TVET PROGRAMME FOCUS</a:t>
            </a:r>
            <a:endParaRPr lang="en-US" sz="3200" dirty="0">
              <a:solidFill>
                <a:schemeClr val="bg1"/>
              </a:solidFill>
              <a:latin typeface="Nevis" pitchFamily="2" charset="0"/>
            </a:endParaRPr>
          </a:p>
        </p:txBody>
      </p:sp>
      <p:cxnSp>
        <p:nvCxnSpPr>
          <p:cNvPr id="16" name="Straight Connector 15"/>
          <p:cNvCxnSpPr/>
          <p:nvPr/>
        </p:nvCxnSpPr>
        <p:spPr>
          <a:xfrm flipH="1">
            <a:off x="2181045" y="1"/>
            <a:ext cx="28755"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rot="10800000">
            <a:off x="0" y="6477001"/>
            <a:ext cx="380999" cy="380999"/>
            <a:chOff x="8553450" y="6267450"/>
            <a:chExt cx="590550" cy="590550"/>
          </a:xfrm>
        </p:grpSpPr>
        <p:sp>
          <p:nvSpPr>
            <p:cNvPr id="29" name="Rectangle 28">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5400000">
              <a:off x="8762603" y="6390481"/>
              <a:ext cx="172244" cy="344488"/>
              <a:chOff x="2819400" y="1752600"/>
              <a:chExt cx="914400" cy="1828800"/>
            </a:xfrm>
          </p:grpSpPr>
          <p:cxnSp>
            <p:nvCxnSpPr>
              <p:cNvPr id="31" name="Straight Connector 30">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graphicFrame>
        <p:nvGraphicFramePr>
          <p:cNvPr id="2" name="Diagram 1"/>
          <p:cNvGraphicFramePr/>
          <p:nvPr>
            <p:extLst>
              <p:ext uri="{D42A27DB-BD31-4B8C-83A1-F6EECF244321}">
                <p14:modId xmlns:p14="http://schemas.microsoft.com/office/powerpoint/2010/main" xmlns="" val="4166236034"/>
              </p:ext>
            </p:extLst>
          </p:nvPr>
        </p:nvGraphicFramePr>
        <p:xfrm>
          <a:off x="2195422" y="0"/>
          <a:ext cx="6758079" cy="693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2676151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75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up)">
                                      <p:cBhvr>
                                        <p:cTn id="14" dur="4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Graphic spid="2"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763000" y="6477000"/>
            <a:ext cx="380999" cy="380999"/>
            <a:chOff x="8553450" y="6267450"/>
            <a:chExt cx="590550" cy="590550"/>
          </a:xfrm>
        </p:grpSpPr>
        <p:sp>
          <p:nvSpPr>
            <p:cNvPr id="12" name="Rectangle 11">
              <a:hlinkClick r:id="" action="ppaction://hlinkshowjump?jump=next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p:nvPr/>
          </p:nvGrpSpPr>
          <p:grpSpPr>
            <a:xfrm rot="5400000">
              <a:off x="8762603" y="6390481"/>
              <a:ext cx="172244" cy="344488"/>
              <a:chOff x="2819400" y="1752600"/>
              <a:chExt cx="914400" cy="1828800"/>
            </a:xfrm>
          </p:grpSpPr>
          <p:cxnSp>
            <p:nvCxnSpPr>
              <p:cNvPr id="14" name="Straight Connector 13">
                <a:hlinkClick r:id="" action="ppaction://hlinkshowjump?jump=next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hlinkClick r:id="" action="ppaction://hlinkshowjump?jump=next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sp>
        <p:nvSpPr>
          <p:cNvPr id="9" name="Rectangle 8"/>
          <p:cNvSpPr/>
          <p:nvPr/>
        </p:nvSpPr>
        <p:spPr>
          <a:xfrm>
            <a:off x="0" y="304800"/>
            <a:ext cx="2209800" cy="17526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bg1"/>
                </a:solidFill>
                <a:latin typeface="Nevis" pitchFamily="2" charset="0"/>
              </a:rPr>
              <a:t>AREAS OF ENGAGEMENT</a:t>
            </a:r>
            <a:endParaRPr lang="en-US" sz="3200" dirty="0">
              <a:solidFill>
                <a:schemeClr val="bg1"/>
              </a:solidFill>
              <a:latin typeface="Nevis" pitchFamily="2" charset="0"/>
            </a:endParaRPr>
          </a:p>
        </p:txBody>
      </p:sp>
      <p:cxnSp>
        <p:nvCxnSpPr>
          <p:cNvPr id="16" name="Straight Connector 15"/>
          <p:cNvCxnSpPr/>
          <p:nvPr/>
        </p:nvCxnSpPr>
        <p:spPr>
          <a:xfrm flipH="1">
            <a:off x="2181045" y="1"/>
            <a:ext cx="28755" cy="6857999"/>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rot="10800000">
            <a:off x="0" y="6477001"/>
            <a:ext cx="380999" cy="380999"/>
            <a:chOff x="8553450" y="6267450"/>
            <a:chExt cx="590550" cy="590550"/>
          </a:xfrm>
        </p:grpSpPr>
        <p:sp>
          <p:nvSpPr>
            <p:cNvPr id="29" name="Rectangle 28">
              <a:hlinkClick r:id="" action="ppaction://hlinkshowjump?jump=previousslide"/>
            </p:cNvPr>
            <p:cNvSpPr/>
            <p:nvPr/>
          </p:nvSpPr>
          <p:spPr>
            <a:xfrm>
              <a:off x="8553450" y="6267450"/>
              <a:ext cx="590550" cy="59055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rot="5400000">
              <a:off x="8762603" y="6390481"/>
              <a:ext cx="172244" cy="344488"/>
              <a:chOff x="2819400" y="1752600"/>
              <a:chExt cx="914400" cy="1828800"/>
            </a:xfrm>
          </p:grpSpPr>
          <p:cxnSp>
            <p:nvCxnSpPr>
              <p:cNvPr id="31" name="Straight Connector 30">
                <a:hlinkClick r:id="" action="ppaction://hlinkshowjump?jump=previousslide"/>
              </p:cNvPr>
              <p:cNvCxnSpPr/>
              <p:nvPr/>
            </p:nvCxnSpPr>
            <p:spPr>
              <a:xfrm>
                <a:off x="2819400" y="17526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hlinkClick r:id="" action="ppaction://hlinkshowjump?jump=previousslide"/>
              </p:cNvPr>
              <p:cNvCxnSpPr/>
              <p:nvPr/>
            </p:nvCxnSpPr>
            <p:spPr>
              <a:xfrm rot="16200000">
                <a:off x="2819400" y="2667000"/>
                <a:ext cx="914400" cy="914400"/>
              </a:xfrm>
              <a:prstGeom prst="line">
                <a:avLst/>
              </a:prstGeom>
              <a:ln w="95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graphicFrame>
        <p:nvGraphicFramePr>
          <p:cNvPr id="3" name="Diagram 2"/>
          <p:cNvGraphicFramePr/>
          <p:nvPr>
            <p:extLst>
              <p:ext uri="{D42A27DB-BD31-4B8C-83A1-F6EECF244321}">
                <p14:modId xmlns:p14="http://schemas.microsoft.com/office/powerpoint/2010/main" xmlns="" val="1157092719"/>
              </p:ext>
            </p:extLst>
          </p:nvPr>
        </p:nvGraphicFramePr>
        <p:xfrm>
          <a:off x="2362200" y="1295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2393996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750"/>
                                        <p:tgtEl>
                                          <p:spTgt spid="16"/>
                                        </p:tgtEl>
                                      </p:cBhvr>
                                    </p:animEffect>
                                  </p:childTnLst>
                                </p:cTn>
                              </p:par>
                              <p:par>
                                <p:cTn id="8" presetID="22" presetClass="entr" presetSubtype="2" fill="hold" grpId="0" nodeType="withEffect">
                                  <p:stCondLst>
                                    <p:cond delay="500"/>
                                  </p:stCondLst>
                                  <p:childTnLst>
                                    <p:set>
                                      <p:cBhvr>
                                        <p:cTn id="9" dur="1" fill="hold">
                                          <p:stCondLst>
                                            <p:cond delay="0"/>
                                          </p:stCondLst>
                                        </p:cTn>
                                        <p:tgtEl>
                                          <p:spTgt spid="9"/>
                                        </p:tgtEl>
                                        <p:attrNameLst>
                                          <p:attrName>style.visibility</p:attrName>
                                        </p:attrNameLst>
                                      </p:cBhvr>
                                      <p:to>
                                        <p:strVal val="visible"/>
                                      </p:to>
                                    </p:set>
                                    <p:animEffect transition="in" filter="wipe(right)">
                                      <p:cBhvr>
                                        <p:cTn id="10" dur="500"/>
                                        <p:tgtEl>
                                          <p:spTgt spid="9"/>
                                        </p:tgtEl>
                                      </p:cBhvr>
                                    </p:animEffect>
                                  </p:childTnLst>
                                </p:cTn>
                              </p:par>
                            </p:childTnLst>
                          </p:cTn>
                        </p:par>
                        <p:par>
                          <p:cTn id="11" fill="hold">
                            <p:stCondLst>
                              <p:cond delay="1000"/>
                            </p:stCondLst>
                            <p:childTnLst>
                              <p:par>
                                <p:cTn id="12" presetID="22" presetClass="entr" presetSubtype="1"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4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Graphic spid="3"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TotalTime>
  <Words>555</Words>
  <Application>Microsoft Office PowerPoint</Application>
  <PresentationFormat>Affichage à l'écran (4:3)</PresentationFormat>
  <Paragraphs>100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Saddam</dc:creator>
  <cp:lastModifiedBy>User</cp:lastModifiedBy>
  <cp:revision>54</cp:revision>
  <dcterms:created xsi:type="dcterms:W3CDTF">2013-02-23T10:19:58Z</dcterms:created>
  <dcterms:modified xsi:type="dcterms:W3CDTF">2014-05-03T06:46:07Z</dcterms:modified>
</cp:coreProperties>
</file>